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8"/>
  </p:notesMasterIdLst>
  <p:sldIdLst>
    <p:sldId id="256" r:id="rId5"/>
    <p:sldId id="262" r:id="rId6"/>
    <p:sldId id="257" r:id="rId7"/>
    <p:sldId id="264" r:id="rId8"/>
    <p:sldId id="265" r:id="rId9"/>
    <p:sldId id="266" r:id="rId10"/>
    <p:sldId id="267" r:id="rId11"/>
    <p:sldId id="268" r:id="rId12"/>
    <p:sldId id="269" r:id="rId13"/>
    <p:sldId id="270" r:id="rId14"/>
    <p:sldId id="271" r:id="rId15"/>
    <p:sldId id="272"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75E278A-FF0E-49A4-B170-79828D63BBAD}">
          <p14:sldIdLst>
            <p14:sldId id="256"/>
          </p14:sldIdLst>
        </p14:section>
        <p14:section name="Design, Impress, Work Together" id="{B9B51309-D148-4332-87C2-07BE32FBCA3B}">
          <p14:sldIdLst>
            <p14:sldId id="262"/>
            <p14:sldId id="257"/>
            <p14:sldId id="264"/>
            <p14:sldId id="265"/>
            <p14:sldId id="266"/>
            <p14:sldId id="267"/>
            <p14:sldId id="268"/>
            <p14:sldId id="269"/>
            <p14:sldId id="270"/>
            <p14:sldId id="271"/>
            <p14:sldId id="272"/>
            <p14:sldId id="273"/>
          </p14:sldIdLst>
        </p14:section>
        <p14:section name="Learn More" id="{2CC34DB2-6590-42C0-AD4B-A04C6060184E}">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462F"/>
    <a:srgbClr val="D2B4A6"/>
    <a:srgbClr val="734F29"/>
    <a:srgbClr val="D24726"/>
    <a:srgbClr val="AEB785"/>
    <a:srgbClr val="EFD5A2"/>
    <a:srgbClr val="3B3026"/>
    <a:srgbClr val="ECE1CA"/>
    <a:srgbClr val="795531"/>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280" autoAdjust="0"/>
  </p:normalViewPr>
  <p:slideViewPr>
    <p:cSldViewPr snapToGrid="0">
      <p:cViewPr varScale="1">
        <p:scale>
          <a:sx n="74" d="100"/>
          <a:sy n="74" d="100"/>
        </p:scale>
        <p:origin x="576" y="9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13577B-6902-467D-A26C-08A0DD5E4E03}" type="datetimeFigureOut">
              <a:rPr lang="en-US" smtClean="0"/>
              <a:t>9/3/2020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EA0F-A667-4B49-8422-0062BC55E249}" type="slidenum">
              <a:rPr lang="en-US" smtClean="0"/>
              <a:t>‹#›</a:t>
            </a:fld>
            <a:endParaRPr lang="en-US"/>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1</a:t>
            </a:fld>
            <a:endParaRPr lang="en-US"/>
          </a:p>
        </p:txBody>
      </p:sp>
    </p:spTree>
    <p:extLst>
      <p:ext uri="{BB962C8B-B14F-4D97-AF65-F5344CB8AC3E}">
        <p14:creationId xmlns:p14="http://schemas.microsoft.com/office/powerpoint/2010/main" val="1011769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0" y="0"/>
            <a:ext cx="12192000" cy="4866468"/>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ctrTitle"/>
          </p:nvPr>
        </p:nvSpPr>
        <p:spPr>
          <a:xfrm>
            <a:off x="838200" y="2061006"/>
            <a:ext cx="10515600" cy="2387600"/>
          </a:xfrm>
        </p:spPr>
        <p:txBody>
          <a:bodyPr anchor="b">
            <a:normAutofit/>
          </a:bodyPr>
          <a:lstStyle>
            <a:lvl1pPr algn="l">
              <a:defRPr sz="5400">
                <a:solidFill>
                  <a:schemeClr val="bg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38202" y="5110609"/>
            <a:ext cx="6705599" cy="1137793"/>
          </a:xfrm>
        </p:spPr>
        <p:txBody>
          <a:bodyPr>
            <a:normAutofit/>
          </a:bodyPr>
          <a:lstStyle>
            <a:lvl1pPr marL="0" indent="0" algn="l">
              <a:lnSpc>
                <a:spcPct val="150000"/>
              </a:lnSpc>
              <a:spcBef>
                <a:spcPts val="600"/>
              </a:spcBef>
              <a:buNone/>
              <a:defRPr sz="2800">
                <a:solidFill>
                  <a:srgbClr val="D24726"/>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BEEBAAA-29B5-4AF5-BC5F-7E580C29002D}" type="datetimeFigureOut">
              <a:rPr lang="en-US" smtClean="0"/>
              <a:t>9/3/2020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60EDB8-5305-433F-BE41-D7A86D811DB3}" type="slidenum">
              <a:rPr lang="en-US" smtClean="0"/>
              <a:t>‹#›</a:t>
            </a:fld>
            <a:endParaRPr lang="en-US"/>
          </a:p>
        </p:txBody>
      </p:sp>
      <p:sp>
        <p:nvSpPr>
          <p:cNvPr id="8" name="Rectangle 7"/>
          <p:cNvSpPr/>
          <p:nvPr userDrawn="1"/>
        </p:nvSpPr>
        <p:spPr>
          <a:xfrm>
            <a:off x="0" y="0"/>
            <a:ext cx="12192000" cy="4866468"/>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718549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p:nvPr/>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609600" y="1"/>
            <a:ext cx="10744200" cy="1228436"/>
          </a:xfrm>
        </p:spPr>
        <p:txBody>
          <a:bodyPr anchor="b">
            <a:normAutofit/>
          </a:bodyPr>
          <a:lstStyle>
            <a:lvl1pPr>
              <a:defRPr sz="3600">
                <a:solidFill>
                  <a:schemeClr val="bg1"/>
                </a:solidFill>
              </a:defRPr>
            </a:lvl1p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BEEBAAA-29B5-4AF5-BC5F-7E580C29002D}" type="datetimeFigureOut">
              <a:rPr lang="en-US" smtClean="0"/>
              <a:t>9/3/2020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60EDB8-5305-433F-BE41-D7A86D811DB3}" type="slidenum">
              <a:rPr lang="en-US" smtClean="0"/>
              <a:t>‹#›</a:t>
            </a:fld>
            <a:endParaRPr lang="en-US"/>
          </a:p>
        </p:txBody>
      </p:sp>
      <p:sp>
        <p:nvSpPr>
          <p:cNvPr id="8" name="Rectangle 7"/>
          <p:cNvSpPr/>
          <p:nvPr userDrawn="1"/>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5969213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10095346" y="0"/>
            <a:ext cx="2096655" cy="6858000"/>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Vertical Title 1"/>
          <p:cNvSpPr>
            <a:spLocks noGrp="1"/>
          </p:cNvSpPr>
          <p:nvPr>
            <p:ph type="title" orient="vert"/>
          </p:nvPr>
        </p:nvSpPr>
        <p:spPr>
          <a:xfrm>
            <a:off x="10215419" y="365125"/>
            <a:ext cx="1819564" cy="5811838"/>
          </a:xfrm>
        </p:spPr>
        <p:txBody>
          <a:bodyPr vert="eaVert" anchor="b">
            <a:normAutofit/>
          </a:bodyPr>
          <a:lstStyle>
            <a:lvl1pPr>
              <a:defRPr sz="3600">
                <a:solidFill>
                  <a:schemeClr val="bg1"/>
                </a:solidFil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BEEBAAA-29B5-4AF5-BC5F-7E580C29002D}" type="datetimeFigureOut">
              <a:rPr lang="en-US" smtClean="0"/>
              <a:t>9/3/2020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60EDB8-5305-433F-BE41-D7A86D811DB3}" type="slidenum">
              <a:rPr lang="en-US" smtClean="0"/>
              <a:t>‹#›</a:t>
            </a:fld>
            <a:endParaRPr lang="en-US"/>
          </a:p>
        </p:txBody>
      </p:sp>
      <p:sp>
        <p:nvSpPr>
          <p:cNvPr id="8" name="Rectangle 7"/>
          <p:cNvSpPr/>
          <p:nvPr userDrawn="1"/>
        </p:nvSpPr>
        <p:spPr>
          <a:xfrm>
            <a:off x="10095346" y="0"/>
            <a:ext cx="2096655" cy="6858000"/>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3022666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p:nvPr/>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604434" y="0"/>
            <a:ext cx="10749367" cy="1208868"/>
          </a:xfrm>
        </p:spPr>
        <p:txBody>
          <a:bodyPr anchor="b">
            <a:normAutofit/>
          </a:bodyPr>
          <a:lstStyle>
            <a:lvl1pPr>
              <a:defRPr sz="360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838201" y="1825625"/>
            <a:ext cx="4167753" cy="4351338"/>
          </a:xfrm>
        </p:spPr>
        <p:txBody>
          <a:bodyPr>
            <a:normAutofit/>
          </a:bodyPr>
          <a:lstStyle>
            <a:lvl1pPr marL="0" indent="0">
              <a:lnSpc>
                <a:spcPct val="150000"/>
              </a:lnSpc>
              <a:spcAft>
                <a:spcPts val="1200"/>
              </a:spcAft>
              <a:buNone/>
              <a:defRPr sz="1600">
                <a:solidFill>
                  <a:schemeClr val="bg1">
                    <a:lumMod val="50000"/>
                  </a:schemeClr>
                </a:solidFill>
              </a:defRPr>
            </a:lvl1pPr>
            <a:lvl2pPr>
              <a:lnSpc>
                <a:spcPct val="150000"/>
              </a:lnSpc>
              <a:spcAft>
                <a:spcPts val="1200"/>
              </a:spcAft>
              <a:defRPr sz="1400">
                <a:solidFill>
                  <a:schemeClr val="bg1">
                    <a:lumMod val="50000"/>
                  </a:schemeClr>
                </a:solidFill>
              </a:defRPr>
            </a:lvl2pPr>
            <a:lvl3pPr>
              <a:lnSpc>
                <a:spcPct val="150000"/>
              </a:lnSpc>
              <a:spcAft>
                <a:spcPts val="1200"/>
              </a:spcAft>
              <a:defRPr sz="1200">
                <a:solidFill>
                  <a:schemeClr val="bg1">
                    <a:lumMod val="50000"/>
                  </a:schemeClr>
                </a:solidFill>
              </a:defRPr>
            </a:lvl3pPr>
            <a:lvl4pPr>
              <a:lnSpc>
                <a:spcPct val="150000"/>
              </a:lnSpc>
              <a:spcAft>
                <a:spcPts val="1200"/>
              </a:spcAft>
              <a:defRPr sz="1100">
                <a:solidFill>
                  <a:schemeClr val="bg1">
                    <a:lumMod val="50000"/>
                  </a:schemeClr>
                </a:solidFill>
              </a:defRPr>
            </a:lvl4pPr>
            <a:lvl5pPr>
              <a:lnSpc>
                <a:spcPct val="150000"/>
              </a:lnSpc>
              <a:spcAft>
                <a:spcPts val="1200"/>
              </a:spcAft>
              <a:defRPr sz="1100">
                <a:solidFill>
                  <a:schemeClr val="bg1">
                    <a:lumMod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BEEBAAA-29B5-4AF5-BC5F-7E580C29002D}" type="datetimeFigureOut">
              <a:rPr lang="en-US" smtClean="0"/>
              <a:t>9/3/2020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60EDB8-5305-433F-BE41-D7A86D811DB3}" type="slidenum">
              <a:rPr lang="en-US" smtClean="0"/>
              <a:t>‹#›</a:t>
            </a:fld>
            <a:endParaRPr lang="en-US"/>
          </a:p>
        </p:txBody>
      </p:sp>
      <p:sp>
        <p:nvSpPr>
          <p:cNvPr id="8" name="Rectangle 7"/>
          <p:cNvSpPr/>
          <p:nvPr userDrawn="1"/>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5656882" y="1709738"/>
            <a:ext cx="6535119" cy="357518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838201" y="2402238"/>
            <a:ext cx="4508715" cy="2187227"/>
          </a:xfrm>
        </p:spPr>
        <p:txBody>
          <a:bodyPr anchor="ctr">
            <a:noAutofit/>
          </a:bodyPr>
          <a:lstStyle>
            <a:lvl1pPr algn="l">
              <a:defRPr sz="4800">
                <a:solidFill>
                  <a:srgbClr val="D247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6323308" y="2402237"/>
            <a:ext cx="5269424" cy="2187226"/>
          </a:xfrm>
        </p:spPr>
        <p:txBody>
          <a:bodyPr anchor="ctr">
            <a:normAutofit/>
          </a:bodyPr>
          <a:lstStyle>
            <a:lvl1pPr marL="0" indent="0">
              <a:lnSpc>
                <a:spcPct val="150000"/>
              </a:lnSpc>
              <a:buNone/>
              <a:defRPr sz="2800">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BEEBAAA-29B5-4AF5-BC5F-7E580C29002D}" type="datetimeFigureOut">
              <a:rPr lang="en-US" smtClean="0"/>
              <a:t>9/3/2020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60EDB8-5305-433F-BE41-D7A86D811DB3}" type="slidenum">
              <a:rPr lang="en-US" smtClean="0"/>
              <a:t>‹#›</a:t>
            </a:fld>
            <a:endParaRPr lang="en-US"/>
          </a:p>
        </p:txBody>
      </p:sp>
      <p:sp>
        <p:nvSpPr>
          <p:cNvPr id="8" name="Rectangle 7"/>
          <p:cNvSpPr/>
          <p:nvPr userDrawn="1"/>
        </p:nvSpPr>
        <p:spPr>
          <a:xfrm>
            <a:off x="5656882" y="1709738"/>
            <a:ext cx="6535119" cy="357518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3356555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p:nvPr/>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609600" y="1"/>
            <a:ext cx="10744200" cy="1228436"/>
          </a:xfrm>
        </p:spPr>
        <p:txBody>
          <a:bodyPr anchor="b">
            <a:normAutofit/>
          </a:bodyPr>
          <a:lstStyle>
            <a:lvl1pPr>
              <a:defRPr sz="3600">
                <a:solidFill>
                  <a:schemeClr val="bg1"/>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vert="horz" lIns="91440" tIns="45720" rIns="91440" bIns="45720" rtlCol="0">
            <a:normAutofit/>
          </a:bodyPr>
          <a:lstStyle>
            <a:lvl1pPr>
              <a:defRPr lang="en-US" sz="1600" smtClean="0">
                <a:solidFill>
                  <a:schemeClr val="bg1">
                    <a:lumMod val="50000"/>
                  </a:schemeClr>
                </a:solidFill>
              </a:defRPr>
            </a:lvl1pPr>
            <a:lvl2pPr>
              <a:defRPr lang="en-US" sz="1400" smtClean="0">
                <a:solidFill>
                  <a:schemeClr val="bg1">
                    <a:lumMod val="50000"/>
                  </a:schemeClr>
                </a:solidFill>
              </a:defRPr>
            </a:lvl2pPr>
            <a:lvl3pPr>
              <a:defRPr lang="en-US" sz="1200" smtClean="0">
                <a:solidFill>
                  <a:schemeClr val="bg1">
                    <a:lumMod val="50000"/>
                  </a:schemeClr>
                </a:solidFill>
              </a:defRPr>
            </a:lvl3pPr>
            <a:lvl4pPr>
              <a:defRPr lang="en-US" sz="1100" smtClean="0">
                <a:solidFill>
                  <a:schemeClr val="bg1">
                    <a:lumMod val="50000"/>
                  </a:schemeClr>
                </a:solidFill>
              </a:defRPr>
            </a:lvl4pPr>
            <a:lvl5pPr>
              <a:defRPr lang="en-US" sz="1100">
                <a:solidFill>
                  <a:schemeClr val="bg1">
                    <a:lumMod val="50000"/>
                  </a:schemeClr>
                </a:solidFill>
              </a:defRPr>
            </a:lvl5pPr>
          </a:lstStyle>
          <a:p>
            <a:pPr marL="0" lvl="0" indent="0">
              <a:lnSpc>
                <a:spcPct val="150000"/>
              </a:lnSpc>
              <a:spcAft>
                <a:spcPts val="1200"/>
              </a:spcAft>
              <a:buNone/>
            </a:pPr>
            <a:r>
              <a:rPr lang="en-US" smtClean="0"/>
              <a:t>Click to edit Master text styles</a:t>
            </a:r>
          </a:p>
          <a:p>
            <a:pPr marL="0" lvl="1" indent="0">
              <a:lnSpc>
                <a:spcPct val="150000"/>
              </a:lnSpc>
              <a:spcAft>
                <a:spcPts val="1200"/>
              </a:spcAft>
              <a:buNone/>
            </a:pPr>
            <a:r>
              <a:rPr lang="en-US" smtClean="0"/>
              <a:t>Second level</a:t>
            </a:r>
          </a:p>
          <a:p>
            <a:pPr marL="0" lvl="2" indent="0">
              <a:lnSpc>
                <a:spcPct val="150000"/>
              </a:lnSpc>
              <a:spcAft>
                <a:spcPts val="1200"/>
              </a:spcAft>
              <a:buNone/>
            </a:pPr>
            <a:r>
              <a:rPr lang="en-US" smtClean="0"/>
              <a:t>Third level</a:t>
            </a:r>
          </a:p>
          <a:p>
            <a:pPr marL="0" lvl="3" indent="0">
              <a:lnSpc>
                <a:spcPct val="150000"/>
              </a:lnSpc>
              <a:spcAft>
                <a:spcPts val="1200"/>
              </a:spcAft>
              <a:buNone/>
            </a:pPr>
            <a:r>
              <a:rPr lang="en-US" smtClean="0"/>
              <a:t>Fourth level</a:t>
            </a:r>
          </a:p>
          <a:p>
            <a:pPr marL="0" lvl="4" indent="0">
              <a:lnSpc>
                <a:spcPct val="150000"/>
              </a:lnSpc>
              <a:spcAft>
                <a:spcPts val="1200"/>
              </a:spcAft>
              <a:buNone/>
            </a:pPr>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vert="horz" lIns="91440" tIns="45720" rIns="91440" bIns="45720" rtlCol="0">
            <a:normAutofit/>
          </a:bodyPr>
          <a:lstStyle>
            <a:lvl1pPr>
              <a:defRPr lang="en-US" sz="1600" smtClean="0">
                <a:solidFill>
                  <a:schemeClr val="bg1">
                    <a:lumMod val="50000"/>
                  </a:schemeClr>
                </a:solidFill>
              </a:defRPr>
            </a:lvl1pPr>
            <a:lvl2pPr>
              <a:defRPr lang="en-US" sz="1400" smtClean="0">
                <a:solidFill>
                  <a:schemeClr val="bg1">
                    <a:lumMod val="50000"/>
                  </a:schemeClr>
                </a:solidFill>
              </a:defRPr>
            </a:lvl2pPr>
            <a:lvl3pPr>
              <a:defRPr lang="en-US" sz="1200" smtClean="0">
                <a:solidFill>
                  <a:schemeClr val="bg1">
                    <a:lumMod val="50000"/>
                  </a:schemeClr>
                </a:solidFill>
              </a:defRPr>
            </a:lvl3pPr>
            <a:lvl4pPr>
              <a:defRPr lang="en-US" sz="1100" smtClean="0">
                <a:solidFill>
                  <a:schemeClr val="bg1">
                    <a:lumMod val="50000"/>
                  </a:schemeClr>
                </a:solidFill>
              </a:defRPr>
            </a:lvl4pPr>
            <a:lvl5pPr>
              <a:defRPr lang="en-US" sz="1100">
                <a:solidFill>
                  <a:schemeClr val="bg1">
                    <a:lumMod val="50000"/>
                  </a:schemeClr>
                </a:solidFill>
              </a:defRPr>
            </a:lvl5pPr>
          </a:lstStyle>
          <a:p>
            <a:pPr marL="0" lvl="0" indent="0">
              <a:lnSpc>
                <a:spcPct val="150000"/>
              </a:lnSpc>
              <a:spcAft>
                <a:spcPts val="1200"/>
              </a:spcAft>
              <a:buNone/>
            </a:pPr>
            <a:r>
              <a:rPr lang="en-US" smtClean="0"/>
              <a:t>Click to edit Master text styles</a:t>
            </a:r>
          </a:p>
          <a:p>
            <a:pPr marL="0" lvl="1" indent="0">
              <a:lnSpc>
                <a:spcPct val="150000"/>
              </a:lnSpc>
              <a:spcAft>
                <a:spcPts val="1200"/>
              </a:spcAft>
              <a:buNone/>
            </a:pPr>
            <a:r>
              <a:rPr lang="en-US" smtClean="0"/>
              <a:t>Second level</a:t>
            </a:r>
          </a:p>
          <a:p>
            <a:pPr marL="0" lvl="2" indent="0">
              <a:lnSpc>
                <a:spcPct val="150000"/>
              </a:lnSpc>
              <a:spcAft>
                <a:spcPts val="1200"/>
              </a:spcAft>
              <a:buNone/>
            </a:pPr>
            <a:r>
              <a:rPr lang="en-US" smtClean="0"/>
              <a:t>Third level</a:t>
            </a:r>
          </a:p>
          <a:p>
            <a:pPr marL="0" lvl="3" indent="0">
              <a:lnSpc>
                <a:spcPct val="150000"/>
              </a:lnSpc>
              <a:spcAft>
                <a:spcPts val="1200"/>
              </a:spcAft>
              <a:buNone/>
            </a:pPr>
            <a:r>
              <a:rPr lang="en-US" smtClean="0"/>
              <a:t>Fourth level</a:t>
            </a:r>
          </a:p>
          <a:p>
            <a:pPr marL="0" lvl="4" indent="0">
              <a:lnSpc>
                <a:spcPct val="150000"/>
              </a:lnSpc>
              <a:spcAft>
                <a:spcPts val="1200"/>
              </a:spcAft>
              <a:buNone/>
            </a:pPr>
            <a:r>
              <a:rPr lang="en-US" smtClean="0"/>
              <a:t>Fifth level</a:t>
            </a:r>
            <a:endParaRPr lang="en-US"/>
          </a:p>
        </p:txBody>
      </p:sp>
      <p:sp>
        <p:nvSpPr>
          <p:cNvPr id="5" name="Date Placeholder 4"/>
          <p:cNvSpPr>
            <a:spLocks noGrp="1"/>
          </p:cNvSpPr>
          <p:nvPr>
            <p:ph type="dt" sz="half" idx="10"/>
          </p:nvPr>
        </p:nvSpPr>
        <p:spPr/>
        <p:txBody>
          <a:bodyPr/>
          <a:lstStyle/>
          <a:p>
            <a:fld id="{8BEEBAAA-29B5-4AF5-BC5F-7E580C29002D}" type="datetimeFigureOut">
              <a:rPr lang="en-US" smtClean="0"/>
              <a:t>9/3/2020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60EDB8-5305-433F-BE41-D7A86D811DB3}" type="slidenum">
              <a:rPr lang="en-US" smtClean="0"/>
              <a:t>‹#›</a:t>
            </a:fld>
            <a:endParaRPr lang="en-US"/>
          </a:p>
        </p:txBody>
      </p:sp>
      <p:sp>
        <p:nvSpPr>
          <p:cNvPr id="9" name="Rectangle 8"/>
          <p:cNvSpPr/>
          <p:nvPr userDrawn="1"/>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3282238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p:nvPr/>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609600" y="0"/>
            <a:ext cx="10737851" cy="1228436"/>
          </a:xfrm>
        </p:spPr>
        <p:txBody>
          <a:bodyPr anchor="b">
            <a:normAutofit/>
          </a:bodyPr>
          <a:lstStyle>
            <a:lvl1pPr>
              <a:defRPr sz="3600">
                <a:solidFill>
                  <a:schemeClr val="bg1"/>
                </a:solidFill>
              </a:defRPr>
            </a:lvl1pPr>
          </a:lstStyle>
          <a:p>
            <a:r>
              <a:rPr lang="en-US" smtClean="0"/>
              <a:t>Click to edit Master title style</a:t>
            </a:r>
            <a:endParaRPr lang="en-US"/>
          </a:p>
        </p:txBody>
      </p:sp>
      <p:sp>
        <p:nvSpPr>
          <p:cNvPr id="3" name="Text Placeholder 2"/>
          <p:cNvSpPr>
            <a:spLocks noGrp="1"/>
          </p:cNvSpPr>
          <p:nvPr>
            <p:ph type="body" idx="1"/>
          </p:nvPr>
        </p:nvSpPr>
        <p:spPr>
          <a:xfrm>
            <a:off x="831851" y="1489075"/>
            <a:ext cx="5156200" cy="641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1851" y="2193927"/>
            <a:ext cx="5156200" cy="3978275"/>
          </a:xfrm>
        </p:spPr>
        <p:txBody>
          <a:bodyPr vert="horz" lIns="91440" tIns="45720" rIns="91440" bIns="45720" rtlCol="0">
            <a:normAutofit/>
          </a:bodyPr>
          <a:lstStyle>
            <a:lvl1pPr>
              <a:defRPr lang="en-US" sz="1600" smtClean="0">
                <a:solidFill>
                  <a:schemeClr val="bg1">
                    <a:lumMod val="50000"/>
                  </a:schemeClr>
                </a:solidFill>
              </a:defRPr>
            </a:lvl1pPr>
            <a:lvl2pPr>
              <a:defRPr lang="en-US" sz="1400" smtClean="0">
                <a:solidFill>
                  <a:schemeClr val="bg1">
                    <a:lumMod val="50000"/>
                  </a:schemeClr>
                </a:solidFill>
              </a:defRPr>
            </a:lvl2pPr>
            <a:lvl3pPr>
              <a:defRPr lang="en-US" sz="1200" smtClean="0">
                <a:solidFill>
                  <a:schemeClr val="bg1">
                    <a:lumMod val="50000"/>
                  </a:schemeClr>
                </a:solidFill>
              </a:defRPr>
            </a:lvl3pPr>
            <a:lvl4pPr>
              <a:defRPr lang="en-US" sz="1100" smtClean="0">
                <a:solidFill>
                  <a:schemeClr val="bg1">
                    <a:lumMod val="50000"/>
                  </a:schemeClr>
                </a:solidFill>
              </a:defRPr>
            </a:lvl4pPr>
            <a:lvl5pPr>
              <a:defRPr lang="en-US" sz="1100">
                <a:solidFill>
                  <a:schemeClr val="bg1">
                    <a:lumMod val="50000"/>
                  </a:schemeClr>
                </a:solidFill>
              </a:defRPr>
            </a:lvl5pPr>
          </a:lstStyle>
          <a:p>
            <a:pPr marL="0" lvl="0" indent="0">
              <a:lnSpc>
                <a:spcPct val="150000"/>
              </a:lnSpc>
              <a:spcAft>
                <a:spcPts val="1200"/>
              </a:spcAft>
              <a:buNone/>
            </a:pPr>
            <a:r>
              <a:rPr lang="en-US" smtClean="0"/>
              <a:t>Click to edit Master text styles</a:t>
            </a:r>
          </a:p>
          <a:p>
            <a:pPr marL="0" lvl="1" indent="0">
              <a:lnSpc>
                <a:spcPct val="150000"/>
              </a:lnSpc>
              <a:spcAft>
                <a:spcPts val="1200"/>
              </a:spcAft>
              <a:buNone/>
            </a:pPr>
            <a:r>
              <a:rPr lang="en-US" smtClean="0"/>
              <a:t>Second level</a:t>
            </a:r>
          </a:p>
          <a:p>
            <a:pPr marL="0" lvl="2" indent="0">
              <a:lnSpc>
                <a:spcPct val="150000"/>
              </a:lnSpc>
              <a:spcAft>
                <a:spcPts val="1200"/>
              </a:spcAft>
              <a:buNone/>
            </a:pPr>
            <a:r>
              <a:rPr lang="en-US" smtClean="0"/>
              <a:t>Third level</a:t>
            </a:r>
          </a:p>
          <a:p>
            <a:pPr marL="0" lvl="3" indent="0">
              <a:lnSpc>
                <a:spcPct val="150000"/>
              </a:lnSpc>
              <a:spcAft>
                <a:spcPts val="1200"/>
              </a:spcAft>
              <a:buNone/>
            </a:pPr>
            <a:r>
              <a:rPr lang="en-US" smtClean="0"/>
              <a:t>Fourth level</a:t>
            </a:r>
          </a:p>
          <a:p>
            <a:pPr marL="0" lvl="4" indent="0">
              <a:lnSpc>
                <a:spcPct val="150000"/>
              </a:lnSpc>
              <a:spcAft>
                <a:spcPts val="1200"/>
              </a:spcAft>
              <a:buNone/>
            </a:pPr>
            <a:r>
              <a:rPr lang="en-US" smtClean="0"/>
              <a:t>Fifth level</a:t>
            </a:r>
            <a:endParaRPr lang="en-US" dirty="0"/>
          </a:p>
        </p:txBody>
      </p:sp>
      <p:sp>
        <p:nvSpPr>
          <p:cNvPr id="5" name="Text Placeholder 4"/>
          <p:cNvSpPr>
            <a:spLocks noGrp="1"/>
          </p:cNvSpPr>
          <p:nvPr>
            <p:ph type="body" sz="quarter" idx="3"/>
          </p:nvPr>
        </p:nvSpPr>
        <p:spPr>
          <a:xfrm>
            <a:off x="6189664" y="1489075"/>
            <a:ext cx="5157787" cy="641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9664" y="2193927"/>
            <a:ext cx="5157787" cy="3978275"/>
          </a:xfrm>
        </p:spPr>
        <p:txBody>
          <a:bodyPr vert="horz" lIns="91440" tIns="45720" rIns="91440" bIns="45720" rtlCol="0">
            <a:normAutofit/>
          </a:bodyPr>
          <a:lstStyle>
            <a:lvl1pPr>
              <a:defRPr lang="en-US" sz="1600" smtClean="0">
                <a:solidFill>
                  <a:schemeClr val="bg1">
                    <a:lumMod val="50000"/>
                  </a:schemeClr>
                </a:solidFill>
              </a:defRPr>
            </a:lvl1pPr>
            <a:lvl2pPr>
              <a:defRPr lang="en-US" sz="1400" smtClean="0">
                <a:solidFill>
                  <a:schemeClr val="bg1">
                    <a:lumMod val="50000"/>
                  </a:schemeClr>
                </a:solidFill>
              </a:defRPr>
            </a:lvl2pPr>
            <a:lvl3pPr>
              <a:defRPr lang="en-US" sz="1200" smtClean="0">
                <a:solidFill>
                  <a:schemeClr val="bg1">
                    <a:lumMod val="50000"/>
                  </a:schemeClr>
                </a:solidFill>
              </a:defRPr>
            </a:lvl3pPr>
            <a:lvl4pPr>
              <a:defRPr lang="en-US" sz="1100" smtClean="0">
                <a:solidFill>
                  <a:schemeClr val="bg1">
                    <a:lumMod val="50000"/>
                  </a:schemeClr>
                </a:solidFill>
              </a:defRPr>
            </a:lvl4pPr>
            <a:lvl5pPr>
              <a:defRPr lang="en-US" sz="1100">
                <a:solidFill>
                  <a:schemeClr val="bg1">
                    <a:lumMod val="50000"/>
                  </a:schemeClr>
                </a:solidFill>
              </a:defRPr>
            </a:lvl5pPr>
          </a:lstStyle>
          <a:p>
            <a:pPr marL="0" lvl="0" indent="0">
              <a:lnSpc>
                <a:spcPct val="150000"/>
              </a:lnSpc>
              <a:spcAft>
                <a:spcPts val="1200"/>
              </a:spcAft>
              <a:buNone/>
            </a:pPr>
            <a:r>
              <a:rPr lang="en-US" smtClean="0"/>
              <a:t>Click to edit Master text styles</a:t>
            </a:r>
          </a:p>
          <a:p>
            <a:pPr marL="0" lvl="1" indent="0">
              <a:lnSpc>
                <a:spcPct val="150000"/>
              </a:lnSpc>
              <a:spcAft>
                <a:spcPts val="1200"/>
              </a:spcAft>
              <a:buNone/>
            </a:pPr>
            <a:r>
              <a:rPr lang="en-US" smtClean="0"/>
              <a:t>Second level</a:t>
            </a:r>
          </a:p>
          <a:p>
            <a:pPr marL="0" lvl="2" indent="0">
              <a:lnSpc>
                <a:spcPct val="150000"/>
              </a:lnSpc>
              <a:spcAft>
                <a:spcPts val="1200"/>
              </a:spcAft>
              <a:buNone/>
            </a:pPr>
            <a:r>
              <a:rPr lang="en-US" smtClean="0"/>
              <a:t>Third level</a:t>
            </a:r>
          </a:p>
          <a:p>
            <a:pPr marL="0" lvl="3" indent="0">
              <a:lnSpc>
                <a:spcPct val="150000"/>
              </a:lnSpc>
              <a:spcAft>
                <a:spcPts val="1200"/>
              </a:spcAft>
              <a:buNone/>
            </a:pPr>
            <a:r>
              <a:rPr lang="en-US" smtClean="0"/>
              <a:t>Fourth level</a:t>
            </a:r>
          </a:p>
          <a:p>
            <a:pPr marL="0" lvl="4" indent="0">
              <a:lnSpc>
                <a:spcPct val="150000"/>
              </a:lnSpc>
              <a:spcAft>
                <a:spcPts val="1200"/>
              </a:spcAft>
              <a:buNone/>
            </a:pPr>
            <a:r>
              <a:rPr lang="en-US" smtClean="0"/>
              <a:t>Fifth level</a:t>
            </a:r>
            <a:endParaRPr lang="en-US"/>
          </a:p>
        </p:txBody>
      </p:sp>
      <p:sp>
        <p:nvSpPr>
          <p:cNvPr id="7" name="Date Placeholder 6"/>
          <p:cNvSpPr>
            <a:spLocks noGrp="1"/>
          </p:cNvSpPr>
          <p:nvPr>
            <p:ph type="dt" sz="half" idx="10"/>
          </p:nvPr>
        </p:nvSpPr>
        <p:spPr/>
        <p:txBody>
          <a:bodyPr/>
          <a:lstStyle/>
          <a:p>
            <a:fld id="{8BEEBAAA-29B5-4AF5-BC5F-7E580C29002D}" type="datetimeFigureOut">
              <a:rPr lang="en-US" smtClean="0"/>
              <a:t>9/3/2020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860EDB8-5305-433F-BE41-D7A86D811DB3}" type="slidenum">
              <a:rPr lang="en-US" smtClean="0"/>
              <a:t>‹#›</a:t>
            </a:fld>
            <a:endParaRPr lang="en-US"/>
          </a:p>
        </p:txBody>
      </p:sp>
      <p:sp>
        <p:nvSpPr>
          <p:cNvPr id="11" name="Rectangle 10"/>
          <p:cNvSpPr/>
          <p:nvPr userDrawn="1"/>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6060298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p:cNvSpPr/>
          <p:nvPr/>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609600" y="1"/>
            <a:ext cx="10744200" cy="1228436"/>
          </a:xfrm>
        </p:spPr>
        <p:txBody>
          <a:bodyPr anchor="b">
            <a:normAutofit/>
          </a:bodyPr>
          <a:lstStyle>
            <a:lvl1pPr>
              <a:defRPr sz="3600">
                <a:solidFill>
                  <a:schemeClr val="bg1"/>
                </a:solidFill>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BEEBAAA-29B5-4AF5-BC5F-7E580C29002D}" type="datetimeFigureOut">
              <a:rPr lang="en-US" smtClean="0"/>
              <a:t>9/3/2020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860EDB8-5305-433F-BE41-D7A86D811DB3}" type="slidenum">
              <a:rPr lang="en-US" smtClean="0"/>
              <a:t>‹#›</a:t>
            </a:fld>
            <a:endParaRPr lang="en-US"/>
          </a:p>
        </p:txBody>
      </p:sp>
      <p:sp>
        <p:nvSpPr>
          <p:cNvPr id="7" name="Rectangle 6"/>
          <p:cNvSpPr/>
          <p:nvPr userDrawn="1"/>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008144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BEEBAAA-29B5-4AF5-BC5F-7E580C29002D}" type="datetimeFigureOut">
              <a:rPr lang="en-US" smtClean="0"/>
              <a:t>9/3/2020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860EDB8-5305-433F-BE41-D7A86D811DB3}" type="slidenum">
              <a:rPr lang="en-US" smtClean="0"/>
              <a:t>‹#›</a:t>
            </a:fld>
            <a:endParaRPr lang="en-US"/>
          </a:p>
        </p:txBody>
      </p:sp>
    </p:spTree>
    <p:extLst>
      <p:ext uri="{BB962C8B-B14F-4D97-AF65-F5344CB8AC3E}">
        <p14:creationId xmlns:p14="http://schemas.microsoft.com/office/powerpoint/2010/main" val="4037432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7"/>
            <a:ext cx="6172200" cy="4873625"/>
          </a:xfrm>
        </p:spPr>
        <p:txBody>
          <a:bodyPr vert="horz" lIns="91440" tIns="45720" rIns="91440" bIns="45720" rtlCol="0">
            <a:normAutofit/>
          </a:bodyPr>
          <a:lstStyle>
            <a:lvl1pPr>
              <a:defRPr lang="en-US" sz="1600" smtClean="0">
                <a:solidFill>
                  <a:schemeClr val="bg1">
                    <a:lumMod val="50000"/>
                  </a:schemeClr>
                </a:solidFill>
              </a:defRPr>
            </a:lvl1pPr>
            <a:lvl2pPr>
              <a:defRPr lang="en-US" sz="1400" smtClean="0">
                <a:solidFill>
                  <a:schemeClr val="bg1">
                    <a:lumMod val="50000"/>
                  </a:schemeClr>
                </a:solidFill>
              </a:defRPr>
            </a:lvl2pPr>
            <a:lvl3pPr>
              <a:defRPr lang="en-US" sz="1200" smtClean="0">
                <a:solidFill>
                  <a:schemeClr val="bg1">
                    <a:lumMod val="50000"/>
                  </a:schemeClr>
                </a:solidFill>
              </a:defRPr>
            </a:lvl3pPr>
            <a:lvl4pPr>
              <a:defRPr lang="en-US" sz="1100" smtClean="0">
                <a:solidFill>
                  <a:schemeClr val="bg1">
                    <a:lumMod val="50000"/>
                  </a:schemeClr>
                </a:solidFill>
              </a:defRPr>
            </a:lvl4pPr>
            <a:lvl5pPr>
              <a:defRPr lang="en-US" sz="1100">
                <a:solidFill>
                  <a:schemeClr val="bg1">
                    <a:lumMod val="50000"/>
                  </a:schemeClr>
                </a:solidFill>
              </a:defRPr>
            </a:lvl5pPr>
          </a:lstStyle>
          <a:p>
            <a:pPr marL="0" lvl="0" indent="0">
              <a:lnSpc>
                <a:spcPct val="150000"/>
              </a:lnSpc>
              <a:spcAft>
                <a:spcPts val="1200"/>
              </a:spcAft>
              <a:buNone/>
            </a:pPr>
            <a:r>
              <a:rPr lang="en-US" smtClean="0"/>
              <a:t>Click to edit Master text styles</a:t>
            </a:r>
          </a:p>
          <a:p>
            <a:pPr marL="0" lvl="1" indent="0">
              <a:lnSpc>
                <a:spcPct val="150000"/>
              </a:lnSpc>
              <a:spcAft>
                <a:spcPts val="1200"/>
              </a:spcAft>
              <a:buNone/>
            </a:pPr>
            <a:r>
              <a:rPr lang="en-US" smtClean="0"/>
              <a:t>Second level</a:t>
            </a:r>
          </a:p>
          <a:p>
            <a:pPr marL="0" lvl="2" indent="0">
              <a:lnSpc>
                <a:spcPct val="150000"/>
              </a:lnSpc>
              <a:spcAft>
                <a:spcPts val="1200"/>
              </a:spcAft>
              <a:buNone/>
            </a:pPr>
            <a:r>
              <a:rPr lang="en-US" smtClean="0"/>
              <a:t>Third level</a:t>
            </a:r>
          </a:p>
          <a:p>
            <a:pPr marL="0" lvl="3" indent="0">
              <a:lnSpc>
                <a:spcPct val="150000"/>
              </a:lnSpc>
              <a:spcAft>
                <a:spcPts val="1200"/>
              </a:spcAft>
              <a:buNone/>
            </a:pPr>
            <a:r>
              <a:rPr lang="en-US" smtClean="0"/>
              <a:t>Fourth level</a:t>
            </a:r>
          </a:p>
          <a:p>
            <a:pPr marL="0" lvl="4" indent="0">
              <a:lnSpc>
                <a:spcPct val="150000"/>
              </a:lnSpc>
              <a:spcAft>
                <a:spcPts val="1200"/>
              </a:spcAft>
              <a:buNone/>
            </a:pPr>
            <a:r>
              <a:rPr lang="en-US" smtClean="0"/>
              <a:t>Fifth level</a:t>
            </a:r>
            <a:endParaRPr lang="en-US"/>
          </a:p>
        </p:txBody>
      </p:sp>
      <p:sp>
        <p:nvSpPr>
          <p:cNvPr id="4" name="Text Placeholder 3"/>
          <p:cNvSpPr>
            <a:spLocks noGrp="1"/>
          </p:cNvSpPr>
          <p:nvPr>
            <p:ph type="body" sz="half" idx="2"/>
          </p:nvPr>
        </p:nvSpPr>
        <p:spPr>
          <a:xfrm>
            <a:off x="839788" y="2101850"/>
            <a:ext cx="3932237" cy="37592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BEEBAAA-29B5-4AF5-BC5F-7E580C29002D}" type="datetimeFigureOut">
              <a:rPr lang="en-US" smtClean="0"/>
              <a:t>9/3/2020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60EDB8-5305-433F-BE41-D7A86D811DB3}" type="slidenum">
              <a:rPr lang="en-US" smtClean="0"/>
              <a:t>‹#›</a:t>
            </a:fld>
            <a:endParaRPr lang="en-US"/>
          </a:p>
        </p:txBody>
      </p:sp>
    </p:spTree>
    <p:extLst>
      <p:ext uri="{BB962C8B-B14F-4D97-AF65-F5344CB8AC3E}">
        <p14:creationId xmlns:p14="http://schemas.microsoft.com/office/powerpoint/2010/main" val="17841938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7"/>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839788" y="2101850"/>
            <a:ext cx="3932237" cy="37592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BEEBAAA-29B5-4AF5-BC5F-7E580C29002D}" type="datetimeFigureOut">
              <a:rPr lang="en-US" smtClean="0"/>
              <a:t>9/3/2020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60EDB8-5305-433F-BE41-D7A86D811DB3}" type="slidenum">
              <a:rPr lang="en-US" smtClean="0"/>
              <a:t>‹#›</a:t>
            </a:fld>
            <a:endParaRPr lang="en-US"/>
          </a:p>
        </p:txBody>
      </p:sp>
    </p:spTree>
    <p:extLst>
      <p:ext uri="{BB962C8B-B14F-4D97-AF65-F5344CB8AC3E}">
        <p14:creationId xmlns:p14="http://schemas.microsoft.com/office/powerpoint/2010/main" val="31610953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2"/>
            <a:ext cx="3276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EEBAAA-29B5-4AF5-BC5F-7E580C29002D}" type="datetimeFigureOut">
              <a:rPr lang="en-US" smtClean="0"/>
              <a:t>9/3/2020</a:t>
            </a:fld>
            <a:endParaRPr lang="en-US"/>
          </a:p>
        </p:txBody>
      </p:sp>
      <p:sp>
        <p:nvSpPr>
          <p:cNvPr id="5" name="Footer Placeholder 4"/>
          <p:cNvSpPr>
            <a:spLocks noGrp="1"/>
          </p:cNvSpPr>
          <p:nvPr>
            <p:ph type="ftr" sz="quarter" idx="3"/>
          </p:nvPr>
        </p:nvSpPr>
        <p:spPr>
          <a:xfrm>
            <a:off x="4648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077200" y="6356352"/>
            <a:ext cx="3276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60EDB8-5305-433F-BE41-D7A86D811DB3}" type="slidenum">
              <a:rPr lang="en-US" smtClean="0"/>
              <a:t>‹#›</a:t>
            </a:fld>
            <a:endParaRPr lang="en-US"/>
          </a:p>
        </p:txBody>
      </p: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ct val="30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ct val="300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ct val="300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solidFill>
                  <a:schemeClr val="accent4">
                    <a:lumMod val="40000"/>
                    <a:lumOff val="60000"/>
                  </a:schemeClr>
                </a:solidFill>
                <a:latin typeface="Algerian" panose="04020705040A02060702" pitchFamily="82" charset="0"/>
              </a:rPr>
              <a:t>Reaction Engineering-II</a:t>
            </a:r>
            <a:br>
              <a:rPr lang="en-US" dirty="0" smtClean="0">
                <a:solidFill>
                  <a:schemeClr val="accent4">
                    <a:lumMod val="40000"/>
                    <a:lumOff val="60000"/>
                  </a:schemeClr>
                </a:solidFill>
                <a:latin typeface="Algerian" panose="04020705040A02060702" pitchFamily="82" charset="0"/>
              </a:rPr>
            </a:br>
            <a:r>
              <a:rPr lang="en-US" dirty="0" smtClean="0">
                <a:solidFill>
                  <a:schemeClr val="accent4">
                    <a:lumMod val="40000"/>
                    <a:lumOff val="60000"/>
                  </a:schemeClr>
                </a:solidFill>
                <a:latin typeface="Algerian" panose="04020705040A02060702" pitchFamily="82" charset="0"/>
              </a:rPr>
              <a:t>(Heterogeneous Systems)</a:t>
            </a:r>
            <a:br>
              <a:rPr lang="en-US" dirty="0" smtClean="0">
                <a:solidFill>
                  <a:schemeClr val="accent4">
                    <a:lumMod val="40000"/>
                    <a:lumOff val="60000"/>
                  </a:schemeClr>
                </a:solidFill>
                <a:latin typeface="Algerian" panose="04020705040A02060702" pitchFamily="82" charset="0"/>
              </a:rPr>
            </a:br>
            <a:r>
              <a:rPr lang="en-US" dirty="0" smtClean="0">
                <a:solidFill>
                  <a:schemeClr val="accent4">
                    <a:lumMod val="40000"/>
                    <a:lumOff val="60000"/>
                  </a:schemeClr>
                </a:solidFill>
                <a:latin typeface="Algerian" panose="04020705040A02060702" pitchFamily="82" charset="0"/>
              </a:rPr>
              <a:t>(CH31009)</a:t>
            </a:r>
            <a:endParaRPr lang="en-US" dirty="0">
              <a:solidFill>
                <a:schemeClr val="accent4">
                  <a:lumMod val="40000"/>
                  <a:lumOff val="60000"/>
                </a:schemeClr>
              </a:solidFill>
              <a:latin typeface="Algerian" panose="04020705040A02060702" pitchFamily="82" charset="0"/>
            </a:endParaRPr>
          </a:p>
        </p:txBody>
      </p:sp>
      <p:sp>
        <p:nvSpPr>
          <p:cNvPr id="3" name="Subtitle 2"/>
          <p:cNvSpPr>
            <a:spLocks noGrp="1"/>
          </p:cNvSpPr>
          <p:nvPr>
            <p:ph type="subTitle" idx="1"/>
          </p:nvPr>
        </p:nvSpPr>
        <p:spPr>
          <a:xfrm>
            <a:off x="5616264" y="5265155"/>
            <a:ext cx="6705599" cy="1137793"/>
          </a:xfrm>
        </p:spPr>
        <p:txBody>
          <a:bodyPr>
            <a:normAutofit fontScale="77500" lnSpcReduction="20000"/>
          </a:bodyPr>
          <a:lstStyle/>
          <a:p>
            <a:r>
              <a:rPr lang="en-US" dirty="0" smtClean="0"/>
              <a:t>			</a:t>
            </a:r>
            <a:r>
              <a:rPr lang="en-US" sz="3100" b="1" dirty="0" smtClean="0">
                <a:solidFill>
                  <a:srgbClr val="00B050"/>
                </a:solidFill>
                <a:latin typeface="Arial" panose="020B0604020202020204" pitchFamily="34" charset="0"/>
                <a:cs typeface="Arial" panose="020B0604020202020204" pitchFamily="34" charset="0"/>
              </a:rPr>
              <a:t>Dr. Sonali </a:t>
            </a:r>
            <a:r>
              <a:rPr lang="en-US" sz="3100" b="1" dirty="0" err="1" smtClean="0">
                <a:solidFill>
                  <a:srgbClr val="00B050"/>
                </a:solidFill>
                <a:latin typeface="Arial" panose="020B0604020202020204" pitchFamily="34" charset="0"/>
                <a:cs typeface="Arial" panose="020B0604020202020204" pitchFamily="34" charset="0"/>
              </a:rPr>
              <a:t>Sengupta</a:t>
            </a:r>
            <a:endParaRPr lang="en-US" sz="3100" b="1" dirty="0" smtClean="0">
              <a:solidFill>
                <a:srgbClr val="00B050"/>
              </a:solidFill>
              <a:latin typeface="Arial" panose="020B0604020202020204" pitchFamily="34" charset="0"/>
              <a:cs typeface="Arial" panose="020B0604020202020204" pitchFamily="34" charset="0"/>
            </a:endParaRPr>
          </a:p>
          <a:p>
            <a:r>
              <a:rPr lang="en-US" sz="3100" b="1" dirty="0" smtClean="0">
                <a:solidFill>
                  <a:srgbClr val="00B050"/>
                </a:solidFill>
                <a:latin typeface="Arial" panose="020B0604020202020204" pitchFamily="34" charset="0"/>
                <a:cs typeface="Arial" panose="020B0604020202020204" pitchFamily="34" charset="0"/>
              </a:rPr>
              <a:t>	   Department of Chemical Engineering</a:t>
            </a:r>
            <a:endParaRPr lang="en-US" sz="3100" b="1" dirty="0">
              <a:solidFill>
                <a:srgbClr val="00B05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7180773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C000"/>
                </a:solidFill>
                <a:latin typeface="Algerian" panose="04020705040A02060702" pitchFamily="82" charset="0"/>
              </a:rPr>
              <a:t>Gas phase solid catalytic reaction:</a:t>
            </a:r>
            <a:endParaRPr lang="en-US" dirty="0">
              <a:solidFill>
                <a:srgbClr val="FFC000"/>
              </a:solidFill>
              <a:latin typeface="Algerian" panose="04020705040A02060702" pitchFamily="82" charset="0"/>
            </a:endParaRPr>
          </a:p>
        </p:txBody>
      </p:sp>
      <p:sp>
        <p:nvSpPr>
          <p:cNvPr id="3" name="Content Placeholder 2"/>
          <p:cNvSpPr>
            <a:spLocks noGrp="1"/>
          </p:cNvSpPr>
          <p:nvPr>
            <p:ph idx="1"/>
          </p:nvPr>
        </p:nvSpPr>
        <p:spPr>
          <a:xfrm>
            <a:off x="838201" y="1825625"/>
            <a:ext cx="10515600" cy="4351338"/>
          </a:xfrm>
        </p:spPr>
        <p:txBody>
          <a:bodyPr>
            <a:normAutofit lnSpcReduction="10000"/>
          </a:bodyPr>
          <a:lstStyle/>
          <a:p>
            <a:r>
              <a:rPr lang="en-US" dirty="0" smtClean="0">
                <a:solidFill>
                  <a:schemeClr val="tx1"/>
                </a:solidFill>
              </a:rPr>
              <a:t>Gas phase solid catalytic reaction needs the reactants to attach to the surface of the catalyst.</a:t>
            </a:r>
          </a:p>
          <a:p>
            <a:pPr marL="342900" indent="-342900">
              <a:buFont typeface="+mj-lt"/>
              <a:buAutoNum type="arabicPeriod"/>
            </a:pPr>
            <a:r>
              <a:rPr lang="en-US" dirty="0" smtClean="0">
                <a:solidFill>
                  <a:schemeClr val="tx1"/>
                </a:solidFill>
              </a:rPr>
              <a:t>This attachment is called adsorption, which may be of two types, 1. Physical adsorption 2. Chemical adsorption</a:t>
            </a:r>
          </a:p>
          <a:p>
            <a:pPr marL="342900" indent="-342900">
              <a:buFont typeface="+mj-lt"/>
              <a:buAutoNum type="arabicPeriod"/>
            </a:pPr>
            <a:r>
              <a:rPr lang="en-US" dirty="0" smtClean="0">
                <a:solidFill>
                  <a:schemeClr val="tx1"/>
                </a:solidFill>
              </a:rPr>
              <a:t>Physical adsorption : Force of attraction between the gas molecules and solid catalyst surface is week, either van </a:t>
            </a:r>
            <a:r>
              <a:rPr lang="en-US" dirty="0" err="1" smtClean="0">
                <a:solidFill>
                  <a:schemeClr val="tx1"/>
                </a:solidFill>
              </a:rPr>
              <a:t>dar</a:t>
            </a:r>
            <a:r>
              <a:rPr lang="en-US" dirty="0" smtClean="0">
                <a:solidFill>
                  <a:schemeClr val="tx1"/>
                </a:solidFill>
              </a:rPr>
              <a:t> Waal type, between a permanent dipole and an induced dipole or neutral atom or molecule. Heat of adsorption is small, 1-15 Kcal/</a:t>
            </a:r>
            <a:r>
              <a:rPr lang="en-US" dirty="0" err="1" smtClean="0">
                <a:solidFill>
                  <a:schemeClr val="tx1"/>
                </a:solidFill>
              </a:rPr>
              <a:t>gmol</a:t>
            </a:r>
            <a:r>
              <a:rPr lang="en-US" dirty="0" smtClean="0">
                <a:solidFill>
                  <a:schemeClr val="tx1"/>
                </a:solidFill>
              </a:rPr>
              <a:t>.</a:t>
            </a:r>
          </a:p>
          <a:p>
            <a:pPr marL="342900" indent="-342900">
              <a:buFont typeface="+mj-lt"/>
              <a:buAutoNum type="arabicPeriod"/>
            </a:pPr>
            <a:r>
              <a:rPr lang="en-US" dirty="0" smtClean="0">
                <a:solidFill>
                  <a:schemeClr val="tx1"/>
                </a:solidFill>
              </a:rPr>
              <a:t>Chemical adsorption: Force of attraction is strong, the reactant atoms or molecules are bound to the surface atoms of the catalyst by valence bond type force. Chemical adsorption is required for reactants to perform a chemical reaction. Due to chemical adsorption, the electronic structure of reactant molecules are disturbed significantly, making them extremely reactive. Heat of adsorption is in similar magnitude to heat of reaction, i.e., 10-100 Kcal/</a:t>
            </a:r>
            <a:r>
              <a:rPr lang="en-US" dirty="0" err="1" smtClean="0">
                <a:solidFill>
                  <a:schemeClr val="tx1"/>
                </a:solidFill>
              </a:rPr>
              <a:t>gmol</a:t>
            </a:r>
            <a:r>
              <a:rPr lang="en-US" dirty="0" smtClean="0">
                <a:solidFill>
                  <a:schemeClr val="tx1"/>
                </a:solidFill>
              </a:rPr>
              <a:t>.</a:t>
            </a:r>
          </a:p>
          <a:p>
            <a:pPr marL="342900" indent="-342900">
              <a:buFont typeface="+mj-lt"/>
              <a:buAutoNum type="arabicPeriod"/>
            </a:pPr>
            <a:endParaRPr lang="en-US" dirty="0">
              <a:solidFill>
                <a:schemeClr val="tx1"/>
              </a:solidFill>
            </a:endParaRPr>
          </a:p>
        </p:txBody>
      </p:sp>
    </p:spTree>
    <p:extLst>
      <p:ext uri="{BB962C8B-B14F-4D97-AF65-F5344CB8AC3E}">
        <p14:creationId xmlns:p14="http://schemas.microsoft.com/office/powerpoint/2010/main" val="13971761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rgbClr val="FFC000"/>
                </a:solidFill>
                <a:latin typeface="Algerian" panose="04020705040A02060702" pitchFamily="82" charset="0"/>
              </a:rPr>
              <a:t>Contd</a:t>
            </a:r>
            <a:r>
              <a:rPr lang="en-US" dirty="0" smtClean="0">
                <a:solidFill>
                  <a:srgbClr val="FFC000"/>
                </a:solidFill>
                <a:latin typeface="Algerian" panose="04020705040A02060702" pitchFamily="82" charset="0"/>
              </a:rPr>
              <a:t>…</a:t>
            </a:r>
            <a:endParaRPr lang="en-US" dirty="0">
              <a:solidFill>
                <a:srgbClr val="FFC000"/>
              </a:solidFill>
              <a:latin typeface="Algerian" panose="04020705040A02060702" pitchFamily="82" charset="0"/>
            </a:endParaRPr>
          </a:p>
        </p:txBody>
      </p:sp>
      <p:sp>
        <p:nvSpPr>
          <p:cNvPr id="3" name="Content Placeholder 2"/>
          <p:cNvSpPr>
            <a:spLocks noGrp="1"/>
          </p:cNvSpPr>
          <p:nvPr>
            <p:ph idx="1"/>
          </p:nvPr>
        </p:nvSpPr>
        <p:spPr>
          <a:xfrm>
            <a:off x="838201" y="1825625"/>
            <a:ext cx="10688391" cy="4351338"/>
          </a:xfrm>
        </p:spPr>
        <p:txBody>
          <a:bodyPr>
            <a:normAutofit lnSpcReduction="10000"/>
          </a:bodyPr>
          <a:lstStyle/>
          <a:p>
            <a:pPr marL="285750" indent="-285750">
              <a:buFont typeface="Wingdings" panose="05000000000000000000" pitchFamily="2" charset="2"/>
              <a:buChar char="§"/>
            </a:pPr>
            <a:r>
              <a:rPr lang="en-US" dirty="0" smtClean="0">
                <a:solidFill>
                  <a:schemeClr val="tx1"/>
                </a:solidFill>
              </a:rPr>
              <a:t>The reaction is not catalyzed by the entire solid surface of the catalyst </a:t>
            </a:r>
          </a:p>
          <a:p>
            <a:pPr marL="285750" indent="-285750">
              <a:buFont typeface="Wingdings" panose="05000000000000000000" pitchFamily="2" charset="2"/>
              <a:buChar char="§"/>
            </a:pPr>
            <a:r>
              <a:rPr lang="en-US" dirty="0" smtClean="0">
                <a:solidFill>
                  <a:schemeClr val="tx1"/>
                </a:solidFill>
              </a:rPr>
              <a:t>Adsorption of reactant molecules occurs on specific active </a:t>
            </a:r>
            <a:r>
              <a:rPr lang="en-US" dirty="0" err="1" smtClean="0">
                <a:solidFill>
                  <a:schemeClr val="tx1"/>
                </a:solidFill>
              </a:rPr>
              <a:t>centres</a:t>
            </a:r>
            <a:r>
              <a:rPr lang="en-US" dirty="0" smtClean="0">
                <a:solidFill>
                  <a:schemeClr val="tx1"/>
                </a:solidFill>
              </a:rPr>
              <a:t> or sites on the catalyst surface.</a:t>
            </a:r>
          </a:p>
          <a:p>
            <a:pPr marL="285750" indent="-285750">
              <a:buFont typeface="Wingdings" panose="05000000000000000000" pitchFamily="2" charset="2"/>
              <a:buChar char="§"/>
            </a:pPr>
            <a:r>
              <a:rPr lang="en-US" dirty="0" smtClean="0">
                <a:solidFill>
                  <a:schemeClr val="tx1"/>
                </a:solidFill>
              </a:rPr>
              <a:t>The active </a:t>
            </a:r>
            <a:r>
              <a:rPr lang="en-US" dirty="0" err="1" smtClean="0">
                <a:solidFill>
                  <a:schemeClr val="tx1"/>
                </a:solidFill>
              </a:rPr>
              <a:t>centres</a:t>
            </a:r>
            <a:r>
              <a:rPr lang="en-US" dirty="0" smtClean="0">
                <a:solidFill>
                  <a:schemeClr val="tx1"/>
                </a:solidFill>
              </a:rPr>
              <a:t> on the surface are originated from: 1. Surface irregularities 2. Dislocations 3. Edges of crystals 4. Cracks along grain boundaries.</a:t>
            </a:r>
          </a:p>
          <a:p>
            <a:pPr marL="285750" indent="-285750">
              <a:buFont typeface="Wingdings" panose="05000000000000000000" pitchFamily="2" charset="2"/>
              <a:buChar char="§"/>
            </a:pPr>
            <a:r>
              <a:rPr lang="en-US" dirty="0" smtClean="0">
                <a:solidFill>
                  <a:schemeClr val="tx1"/>
                </a:solidFill>
              </a:rPr>
              <a:t>So, active </a:t>
            </a:r>
            <a:r>
              <a:rPr lang="en-US" dirty="0" err="1" smtClean="0">
                <a:solidFill>
                  <a:schemeClr val="tx1"/>
                </a:solidFill>
              </a:rPr>
              <a:t>centres</a:t>
            </a:r>
            <a:r>
              <a:rPr lang="en-US" dirty="0" smtClean="0">
                <a:solidFill>
                  <a:schemeClr val="tx1"/>
                </a:solidFill>
              </a:rPr>
              <a:t> on the catalyst surface are able to make strong bonds with the reactant molecules and stabiles them.</a:t>
            </a:r>
          </a:p>
          <a:p>
            <a:pPr marL="285750" indent="-285750">
              <a:buFont typeface="Wingdings" panose="05000000000000000000" pitchFamily="2" charset="2"/>
              <a:buChar char="§"/>
            </a:pPr>
            <a:r>
              <a:rPr lang="en-US" dirty="0" smtClean="0">
                <a:solidFill>
                  <a:schemeClr val="tx1"/>
                </a:solidFill>
              </a:rPr>
              <a:t>The parameter to quantify catalyst activity: Turnover frequency—Number of molecules reacting per active sites per second at the condition of experiment</a:t>
            </a:r>
          </a:p>
          <a:p>
            <a:pPr marL="285750" indent="-285750">
              <a:buFont typeface="Wingdings" panose="05000000000000000000" pitchFamily="2" charset="2"/>
              <a:buChar char="§"/>
            </a:pPr>
            <a:r>
              <a:rPr lang="en-US" dirty="0" smtClean="0">
                <a:solidFill>
                  <a:schemeClr val="tx1"/>
                </a:solidFill>
              </a:rPr>
              <a:t>Dispersion D of catalyst: Fraction of the metal ions present on the surface of the catalyst</a:t>
            </a:r>
            <a:endParaRPr lang="en-US" dirty="0">
              <a:solidFill>
                <a:schemeClr val="tx1"/>
              </a:solidFill>
            </a:endParaRPr>
          </a:p>
        </p:txBody>
      </p:sp>
    </p:spTree>
    <p:extLst>
      <p:ext uri="{BB962C8B-B14F-4D97-AF65-F5344CB8AC3E}">
        <p14:creationId xmlns:p14="http://schemas.microsoft.com/office/powerpoint/2010/main" val="25954934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C000"/>
                </a:solidFill>
                <a:latin typeface="Algerian" panose="04020705040A02060702" pitchFamily="82" charset="0"/>
              </a:rPr>
              <a:t>Steps in a Solid Catalytic Gas Phase Reaction</a:t>
            </a:r>
            <a:r>
              <a:rPr lang="en-US" dirty="0" smtClean="0"/>
              <a:t>:</a:t>
            </a:r>
            <a:endParaRPr lang="en-US" dirty="0"/>
          </a:p>
        </p:txBody>
      </p:sp>
      <p:sp>
        <p:nvSpPr>
          <p:cNvPr id="3" name="Content Placeholder 2"/>
          <p:cNvSpPr>
            <a:spLocks noGrp="1"/>
          </p:cNvSpPr>
          <p:nvPr>
            <p:ph idx="1"/>
          </p:nvPr>
        </p:nvSpPr>
        <p:spPr>
          <a:xfrm>
            <a:off x="426076" y="1506828"/>
            <a:ext cx="10927725" cy="5125792"/>
          </a:xfrm>
        </p:spPr>
        <p:txBody>
          <a:bodyPr>
            <a:normAutofit fontScale="92500" lnSpcReduction="10000"/>
          </a:bodyPr>
          <a:lstStyle/>
          <a:p>
            <a:r>
              <a:rPr lang="en-US" sz="1800" b="1" dirty="0" smtClean="0">
                <a:solidFill>
                  <a:schemeClr val="tx1"/>
                </a:solidFill>
                <a:latin typeface="Arial" panose="020B0604020202020204" pitchFamily="34" charset="0"/>
                <a:cs typeface="Arial" panose="020B0604020202020204" pitchFamily="34" charset="0"/>
              </a:rPr>
              <a:t>The steps involved in the overall process by which a </a:t>
            </a:r>
            <a:r>
              <a:rPr lang="en-US" sz="1800" b="1" dirty="0">
                <a:solidFill>
                  <a:schemeClr val="tx1"/>
                </a:solidFill>
                <a:latin typeface="Arial" panose="020B0604020202020204" pitchFamily="34" charset="0"/>
                <a:cs typeface="Arial" panose="020B0604020202020204" pitchFamily="34" charset="0"/>
              </a:rPr>
              <a:t>fluid phase reaction </a:t>
            </a:r>
            <a:r>
              <a:rPr lang="en-US" sz="1800" b="1" dirty="0" smtClean="0">
                <a:solidFill>
                  <a:schemeClr val="tx1"/>
                </a:solidFill>
                <a:latin typeface="Arial" panose="020B0604020202020204" pitchFamily="34" charset="0"/>
                <a:cs typeface="Arial" panose="020B0604020202020204" pitchFamily="34" charset="0"/>
              </a:rPr>
              <a:t>with solid porous catalyst happens :</a:t>
            </a:r>
          </a:p>
          <a:p>
            <a:pPr marL="285750" indent="-285750">
              <a:buFont typeface="Wingdings" panose="05000000000000000000" pitchFamily="2" charset="2"/>
              <a:buChar char="ü"/>
            </a:pPr>
            <a:r>
              <a:rPr lang="en-US" sz="1800" dirty="0" smtClean="0">
                <a:solidFill>
                  <a:schemeClr val="tx1"/>
                </a:solidFill>
                <a:latin typeface="Arial" panose="020B0604020202020204" pitchFamily="34" charset="0"/>
                <a:cs typeface="Arial" panose="020B0604020202020204" pitchFamily="34" charset="0"/>
              </a:rPr>
              <a:t>Mass transfer (diffusion) of the reactants from the bulk fluid to the external surface of the catalyst pellet</a:t>
            </a:r>
          </a:p>
          <a:p>
            <a:pPr marL="285750" indent="-285750">
              <a:buFont typeface="Wingdings" panose="05000000000000000000" pitchFamily="2" charset="2"/>
              <a:buChar char="ü"/>
            </a:pPr>
            <a:r>
              <a:rPr lang="en-US" sz="1800" dirty="0" smtClean="0">
                <a:solidFill>
                  <a:schemeClr val="tx1"/>
                </a:solidFill>
                <a:latin typeface="Arial" panose="020B0604020202020204" pitchFamily="34" charset="0"/>
                <a:cs typeface="Arial" panose="020B0604020202020204" pitchFamily="34" charset="0"/>
              </a:rPr>
              <a:t>Diffusion of the reactant from external surface to the internal pore surface through the catalyst pores</a:t>
            </a:r>
          </a:p>
          <a:p>
            <a:pPr marL="285750" indent="-285750">
              <a:buFont typeface="Wingdings" panose="05000000000000000000" pitchFamily="2" charset="2"/>
              <a:buChar char="ü"/>
            </a:pPr>
            <a:r>
              <a:rPr lang="en-US" sz="1800" dirty="0" smtClean="0">
                <a:solidFill>
                  <a:schemeClr val="tx1"/>
                </a:solidFill>
                <a:latin typeface="Arial" panose="020B0604020202020204" pitchFamily="34" charset="0"/>
                <a:cs typeface="Arial" panose="020B0604020202020204" pitchFamily="34" charset="0"/>
              </a:rPr>
              <a:t>Adsorption of the reactant on the internal surface</a:t>
            </a:r>
          </a:p>
          <a:p>
            <a:pPr marL="285750" indent="-285750">
              <a:buFont typeface="Wingdings" panose="05000000000000000000" pitchFamily="2" charset="2"/>
              <a:buChar char="ü"/>
            </a:pPr>
            <a:r>
              <a:rPr lang="en-US" sz="1800" dirty="0" smtClean="0">
                <a:solidFill>
                  <a:schemeClr val="tx1"/>
                </a:solidFill>
                <a:latin typeface="Arial" panose="020B0604020202020204" pitchFamily="34" charset="0"/>
                <a:cs typeface="Arial" panose="020B0604020202020204" pitchFamily="34" charset="0"/>
              </a:rPr>
              <a:t>Reaction on the surface to form </a:t>
            </a:r>
            <a:r>
              <a:rPr lang="en-US" sz="1800" dirty="0" smtClean="0">
                <a:solidFill>
                  <a:schemeClr val="tx1"/>
                </a:solidFill>
                <a:latin typeface="Arial" panose="020B0604020202020204" pitchFamily="34" charset="0"/>
                <a:cs typeface="Arial" panose="020B0604020202020204" pitchFamily="34" charset="0"/>
              </a:rPr>
              <a:t>product</a:t>
            </a:r>
          </a:p>
          <a:p>
            <a:pPr marL="285750" indent="-285750">
              <a:buFont typeface="Wingdings" panose="05000000000000000000" pitchFamily="2" charset="2"/>
              <a:buChar char="ü"/>
            </a:pPr>
            <a:r>
              <a:rPr lang="en-US" sz="1800" dirty="0" smtClean="0">
                <a:solidFill>
                  <a:schemeClr val="tx1"/>
                </a:solidFill>
                <a:latin typeface="Arial" panose="020B0604020202020204" pitchFamily="34" charset="0"/>
                <a:cs typeface="Arial" panose="020B0604020202020204" pitchFamily="34" charset="0"/>
              </a:rPr>
              <a:t>Desorption of the product from </a:t>
            </a:r>
            <a:r>
              <a:rPr lang="en-US" sz="1800" smtClean="0">
                <a:solidFill>
                  <a:schemeClr val="tx1"/>
                </a:solidFill>
                <a:latin typeface="Arial" panose="020B0604020202020204" pitchFamily="34" charset="0"/>
                <a:cs typeface="Arial" panose="020B0604020202020204" pitchFamily="34" charset="0"/>
              </a:rPr>
              <a:t>the surface</a:t>
            </a:r>
            <a:endParaRPr lang="en-US" sz="1800" dirty="0" smtClean="0">
              <a:solidFill>
                <a:schemeClr val="tx1"/>
              </a:solidFill>
              <a:latin typeface="Arial" panose="020B0604020202020204" pitchFamily="34" charset="0"/>
              <a:cs typeface="Arial" panose="020B0604020202020204" pitchFamily="34" charset="0"/>
            </a:endParaRPr>
          </a:p>
          <a:p>
            <a:pPr marL="285750" indent="-285750">
              <a:buFont typeface="Wingdings" panose="05000000000000000000" pitchFamily="2" charset="2"/>
              <a:buChar char="ü"/>
            </a:pPr>
            <a:r>
              <a:rPr lang="en-US" sz="1800" dirty="0" smtClean="0">
                <a:solidFill>
                  <a:schemeClr val="tx1"/>
                </a:solidFill>
                <a:latin typeface="Arial" panose="020B0604020202020204" pitchFamily="34" charset="0"/>
                <a:cs typeface="Arial" panose="020B0604020202020204" pitchFamily="34" charset="0"/>
              </a:rPr>
              <a:t>Diffusion of the product from internal surface to pore mouth/external surface of the catalyst</a:t>
            </a:r>
          </a:p>
          <a:p>
            <a:pPr marL="285750" indent="-285750">
              <a:buFont typeface="Wingdings" panose="05000000000000000000" pitchFamily="2" charset="2"/>
              <a:buChar char="ü"/>
            </a:pPr>
            <a:r>
              <a:rPr lang="en-US" sz="1800" dirty="0" smtClean="0">
                <a:solidFill>
                  <a:schemeClr val="tx1"/>
                </a:solidFill>
                <a:latin typeface="Arial" panose="020B0604020202020204" pitchFamily="34" charset="0"/>
                <a:cs typeface="Arial" panose="020B0604020202020204" pitchFamily="34" charset="0"/>
              </a:rPr>
              <a:t>Mass transfer of the product from external surface to the bulk of the fluid</a:t>
            </a:r>
          </a:p>
          <a:p>
            <a:pPr marL="285750" indent="-285750">
              <a:buFont typeface="Wingdings" panose="05000000000000000000" pitchFamily="2" charset="2"/>
              <a:buChar char="ü"/>
            </a:pPr>
            <a:endParaRPr lang="en-US" dirty="0" smtClean="0"/>
          </a:p>
          <a:p>
            <a:endParaRPr lang="en-US" dirty="0"/>
          </a:p>
        </p:txBody>
      </p:sp>
    </p:spTree>
    <p:extLst>
      <p:ext uri="{BB962C8B-B14F-4D97-AF65-F5344CB8AC3E}">
        <p14:creationId xmlns:p14="http://schemas.microsoft.com/office/powerpoint/2010/main" val="12151188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rgbClr val="FFC000"/>
                </a:solidFill>
                <a:latin typeface="Algerian" panose="04020705040A02060702" pitchFamily="82" charset="0"/>
              </a:rPr>
              <a:t>Contd</a:t>
            </a:r>
            <a:r>
              <a:rPr lang="en-US" dirty="0" smtClean="0">
                <a:solidFill>
                  <a:srgbClr val="FFC000"/>
                </a:solidFill>
                <a:latin typeface="Algerian" panose="04020705040A02060702" pitchFamily="82" charset="0"/>
              </a:rPr>
              <a:t>…</a:t>
            </a:r>
            <a:endParaRPr lang="en-US" dirty="0">
              <a:solidFill>
                <a:srgbClr val="FFC000"/>
              </a:solidFill>
              <a:latin typeface="Algerian" panose="04020705040A02060702" pitchFamily="82" charset="0"/>
            </a:endParaRPr>
          </a:p>
        </p:txBody>
      </p:sp>
      <p:sp>
        <p:nvSpPr>
          <p:cNvPr id="3" name="Content Placeholder 2"/>
          <p:cNvSpPr>
            <a:spLocks noGrp="1"/>
          </p:cNvSpPr>
          <p:nvPr>
            <p:ph idx="1"/>
          </p:nvPr>
        </p:nvSpPr>
        <p:spPr>
          <a:xfrm>
            <a:off x="838201" y="1825625"/>
            <a:ext cx="10417934" cy="4351338"/>
          </a:xfrm>
        </p:spPr>
        <p:txBody>
          <a:bodyPr>
            <a:normAutofit/>
          </a:bodyPr>
          <a:lstStyle/>
          <a:p>
            <a:pPr marL="285750" indent="-285750">
              <a:buFont typeface="Wingdings" panose="05000000000000000000" pitchFamily="2" charset="2"/>
              <a:buChar char="q"/>
            </a:pPr>
            <a:r>
              <a:rPr lang="en-US" sz="1800" dirty="0" smtClean="0">
                <a:solidFill>
                  <a:schemeClr val="tx1"/>
                </a:solidFill>
                <a:latin typeface="Arial" panose="020B0604020202020204" pitchFamily="34" charset="0"/>
                <a:cs typeface="Arial" panose="020B0604020202020204" pitchFamily="34" charset="0"/>
              </a:rPr>
              <a:t>The overall rate of the reaction is equal to the rate of the slowest step of the reaction.</a:t>
            </a:r>
          </a:p>
          <a:p>
            <a:pPr marL="285750" indent="-285750">
              <a:buFont typeface="Wingdings" panose="05000000000000000000" pitchFamily="2" charset="2"/>
              <a:buChar char="q"/>
            </a:pPr>
            <a:r>
              <a:rPr lang="en-US" sz="1800" dirty="0" smtClean="0">
                <a:solidFill>
                  <a:schemeClr val="tx1"/>
                </a:solidFill>
                <a:latin typeface="Arial" panose="020B0604020202020204" pitchFamily="34" charset="0"/>
                <a:cs typeface="Arial" panose="020B0604020202020204" pitchFamily="34" charset="0"/>
              </a:rPr>
              <a:t>When diffusion/ mass transfer steps are very fast compared to the reaction step, the concentration of reactant/product in the immediate vicinity of the active </a:t>
            </a:r>
            <a:r>
              <a:rPr lang="en-US" sz="1800" dirty="0" err="1" smtClean="0">
                <a:solidFill>
                  <a:schemeClr val="tx1"/>
                </a:solidFill>
                <a:latin typeface="Arial" panose="020B0604020202020204" pitchFamily="34" charset="0"/>
                <a:cs typeface="Arial" panose="020B0604020202020204" pitchFamily="34" charset="0"/>
              </a:rPr>
              <a:t>centres</a:t>
            </a:r>
            <a:r>
              <a:rPr lang="en-US" sz="1800" dirty="0" smtClean="0">
                <a:solidFill>
                  <a:schemeClr val="tx1"/>
                </a:solidFill>
                <a:latin typeface="Arial" panose="020B0604020202020204" pitchFamily="34" charset="0"/>
                <a:cs typeface="Arial" panose="020B0604020202020204" pitchFamily="34" charset="0"/>
              </a:rPr>
              <a:t> are almost the same as in the bulk phase. So, then diffusion/mass transfer steps can not affect reaction rate. Chemical reaction step will be the rate limiting step.</a:t>
            </a:r>
          </a:p>
          <a:p>
            <a:pPr marL="285750" indent="-285750">
              <a:buFont typeface="Wingdings" panose="05000000000000000000" pitchFamily="2" charset="2"/>
              <a:buChar char="q"/>
            </a:pPr>
            <a:r>
              <a:rPr lang="en-US" sz="1800" dirty="0" smtClean="0">
                <a:solidFill>
                  <a:schemeClr val="tx1"/>
                </a:solidFill>
                <a:latin typeface="Arial" panose="020B0604020202020204" pitchFamily="34" charset="0"/>
                <a:cs typeface="Arial" panose="020B0604020202020204" pitchFamily="34" charset="0"/>
              </a:rPr>
              <a:t>When rate of chemical reaction is much faster than either adsorption/desorption or diffusion steps, then the rate limiting step may be the slowest step among them. </a:t>
            </a:r>
            <a:endParaRPr lang="en-US" sz="18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353648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FF00"/>
                </a:solidFill>
                <a:latin typeface="Algerian" panose="04020705040A02060702" pitchFamily="82" charset="0"/>
              </a:rPr>
              <a:t>Course Content</a:t>
            </a:r>
            <a:r>
              <a:rPr lang="en-US" dirty="0" smtClean="0"/>
              <a:t>:</a:t>
            </a:r>
            <a:endParaRPr lang="en-US" dirty="0"/>
          </a:p>
        </p:txBody>
      </p:sp>
      <p:sp>
        <p:nvSpPr>
          <p:cNvPr id="3" name="Content Placeholder 2"/>
          <p:cNvSpPr>
            <a:spLocks noGrp="1"/>
          </p:cNvSpPr>
          <p:nvPr>
            <p:ph idx="1"/>
          </p:nvPr>
        </p:nvSpPr>
        <p:spPr>
          <a:xfrm>
            <a:off x="838200" y="1825624"/>
            <a:ext cx="9902780" cy="4447761"/>
          </a:xfrm>
        </p:spPr>
        <p:txBody>
          <a:bodyPr>
            <a:noAutofit/>
          </a:bodyPr>
          <a:lstStyle/>
          <a:p>
            <a:r>
              <a:rPr lang="en-US" sz="2000" dirty="0" smtClean="0">
                <a:solidFill>
                  <a:schemeClr val="tx1"/>
                </a:solidFill>
              </a:rPr>
              <a:t>1. Catalysis and Catalytic Reactions</a:t>
            </a:r>
          </a:p>
          <a:p>
            <a:pPr marL="342900" indent="-342900">
              <a:buAutoNum type="alphaLcParenR"/>
            </a:pPr>
            <a:r>
              <a:rPr lang="en-US" sz="2000" dirty="0" smtClean="0">
                <a:solidFill>
                  <a:schemeClr val="tx1"/>
                </a:solidFill>
              </a:rPr>
              <a:t>Steps in Reaction</a:t>
            </a:r>
          </a:p>
          <a:p>
            <a:pPr marL="342900" indent="-342900">
              <a:buAutoNum type="alphaLcParenR"/>
            </a:pPr>
            <a:r>
              <a:rPr lang="en-US" sz="2000" dirty="0" smtClean="0">
                <a:solidFill>
                  <a:schemeClr val="tx1"/>
                </a:solidFill>
              </a:rPr>
              <a:t>Synthesizing rate law, mechanism and rate limiting steps</a:t>
            </a:r>
          </a:p>
          <a:p>
            <a:r>
              <a:rPr lang="en-US" sz="2000" dirty="0" smtClean="0">
                <a:solidFill>
                  <a:schemeClr val="tx1"/>
                </a:solidFill>
              </a:rPr>
              <a:t>2. External Resistance to Mass Transfer on Heterogeneous Reactions</a:t>
            </a:r>
          </a:p>
          <a:p>
            <a:r>
              <a:rPr lang="en-US" sz="2000" dirty="0" smtClean="0">
                <a:solidFill>
                  <a:schemeClr val="tx1"/>
                </a:solidFill>
              </a:rPr>
              <a:t>3. Diffusion and Reaction in a Catalyst Pellet : Internal Diffusion to the Mass Transfer on Reaction</a:t>
            </a:r>
          </a:p>
          <a:p>
            <a:r>
              <a:rPr lang="en-US" sz="2000" dirty="0" smtClean="0">
                <a:solidFill>
                  <a:schemeClr val="tx1"/>
                </a:solidFill>
              </a:rPr>
              <a:t>4. Solid Catalysts and their </a:t>
            </a:r>
            <a:r>
              <a:rPr lang="en-US" sz="2000" dirty="0" err="1" smtClean="0">
                <a:solidFill>
                  <a:schemeClr val="tx1"/>
                </a:solidFill>
              </a:rPr>
              <a:t>Characterisation</a:t>
            </a:r>
            <a:endParaRPr lang="en-US" sz="2000" dirty="0" smtClean="0">
              <a:solidFill>
                <a:schemeClr val="tx1"/>
              </a:solidFill>
            </a:endParaRPr>
          </a:p>
        </p:txBody>
      </p:sp>
    </p:spTree>
    <p:extLst>
      <p:ext uri="{BB962C8B-B14F-4D97-AF65-F5344CB8AC3E}">
        <p14:creationId xmlns:p14="http://schemas.microsoft.com/office/powerpoint/2010/main" val="20907338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FF00"/>
                </a:solidFill>
                <a:latin typeface="Algerian" panose="04020705040A02060702" pitchFamily="82" charset="0"/>
              </a:rPr>
              <a:t>Books to be Followed</a:t>
            </a:r>
            <a:endParaRPr lang="en-US" dirty="0">
              <a:solidFill>
                <a:srgbClr val="FFFF00"/>
              </a:solidFill>
              <a:latin typeface="Algerian" panose="04020705040A02060702" pitchFamily="82" charset="0"/>
            </a:endParaRPr>
          </a:p>
        </p:txBody>
      </p:sp>
      <p:sp>
        <p:nvSpPr>
          <p:cNvPr id="3" name="Content Placeholder 2"/>
          <p:cNvSpPr>
            <a:spLocks noGrp="1"/>
          </p:cNvSpPr>
          <p:nvPr>
            <p:ph idx="1"/>
          </p:nvPr>
        </p:nvSpPr>
        <p:spPr>
          <a:xfrm>
            <a:off x="838200" y="1825625"/>
            <a:ext cx="6093884" cy="4433752"/>
          </a:xfrm>
        </p:spPr>
        <p:txBody>
          <a:bodyPr>
            <a:normAutofit/>
          </a:bodyPr>
          <a:lstStyle/>
          <a:p>
            <a:endParaRPr lang="en-US" dirty="0" smtClean="0"/>
          </a:p>
          <a:p>
            <a:endParaRPr lang="en-US" dirty="0" smtClean="0"/>
          </a:p>
          <a:p>
            <a:endParaRPr lang="en-US" dirty="0"/>
          </a:p>
        </p:txBody>
      </p:sp>
      <p:sp>
        <p:nvSpPr>
          <p:cNvPr id="4" name="TextBox 3"/>
          <p:cNvSpPr txBox="1"/>
          <p:nvPr/>
        </p:nvSpPr>
        <p:spPr>
          <a:xfrm>
            <a:off x="604434" y="1996226"/>
            <a:ext cx="10688392" cy="2246769"/>
          </a:xfrm>
          <a:prstGeom prst="rect">
            <a:avLst/>
          </a:prstGeom>
          <a:noFill/>
        </p:spPr>
        <p:txBody>
          <a:bodyPr wrap="square" rtlCol="0">
            <a:spAutoFit/>
          </a:bodyPr>
          <a:lstStyle/>
          <a:p>
            <a:pPr marL="342900" indent="-342900">
              <a:buAutoNum type="arabicPeriod"/>
            </a:pPr>
            <a:r>
              <a:rPr lang="en-US" sz="2800" dirty="0" smtClean="0"/>
              <a:t>Chemical Reaction Engineering </a:t>
            </a:r>
            <a:r>
              <a:rPr lang="en-US" sz="2800" i="1" dirty="0" smtClean="0"/>
              <a:t>by </a:t>
            </a:r>
            <a:r>
              <a:rPr lang="en-US" sz="2800" dirty="0" smtClean="0"/>
              <a:t>Octave </a:t>
            </a:r>
            <a:r>
              <a:rPr lang="en-US" sz="2800" dirty="0" err="1" smtClean="0"/>
              <a:t>Levenspeil</a:t>
            </a:r>
            <a:endParaRPr lang="en-US" sz="2800" dirty="0" smtClean="0"/>
          </a:p>
          <a:p>
            <a:pPr marL="342900" indent="-342900">
              <a:buAutoNum type="arabicPeriod"/>
            </a:pPr>
            <a:endParaRPr lang="en-US" sz="2800" dirty="0"/>
          </a:p>
          <a:p>
            <a:pPr marL="342900" indent="-342900">
              <a:buAutoNum type="arabicPeriod"/>
            </a:pPr>
            <a:r>
              <a:rPr lang="en-US" sz="2800" dirty="0" smtClean="0"/>
              <a:t>Elements of Chemical Reaction Engineering </a:t>
            </a:r>
            <a:r>
              <a:rPr lang="en-US" sz="2800" i="1" dirty="0" smtClean="0"/>
              <a:t>by</a:t>
            </a:r>
            <a:r>
              <a:rPr lang="en-US" sz="2800" dirty="0" smtClean="0"/>
              <a:t> H. Scott </a:t>
            </a:r>
            <a:r>
              <a:rPr lang="en-US" sz="2800" dirty="0" err="1" smtClean="0"/>
              <a:t>Fogler</a:t>
            </a:r>
            <a:endParaRPr lang="en-US" sz="2800" dirty="0" smtClean="0"/>
          </a:p>
          <a:p>
            <a:pPr marL="342900" indent="-342900">
              <a:buAutoNum type="arabicPeriod"/>
            </a:pPr>
            <a:endParaRPr lang="en-US" sz="2800" dirty="0"/>
          </a:p>
          <a:p>
            <a:pPr marL="342900" indent="-342900">
              <a:buAutoNum type="arabicPeriod"/>
            </a:pPr>
            <a:r>
              <a:rPr lang="en-US" sz="2800" dirty="0" smtClean="0"/>
              <a:t>Chemical Engineering Kinetics </a:t>
            </a:r>
            <a:r>
              <a:rPr lang="en-US" sz="2800" i="1" dirty="0" smtClean="0"/>
              <a:t>by</a:t>
            </a:r>
            <a:r>
              <a:rPr lang="en-US" sz="2800" dirty="0" smtClean="0"/>
              <a:t> J. M. Smith</a:t>
            </a:r>
            <a:endParaRPr lang="en-US" sz="2800" dirty="0"/>
          </a:p>
        </p:txBody>
      </p:sp>
    </p:spTree>
    <p:extLst>
      <p:ext uri="{BB962C8B-B14F-4D97-AF65-F5344CB8AC3E}">
        <p14:creationId xmlns:p14="http://schemas.microsoft.com/office/powerpoint/2010/main" val="13286760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C000"/>
                </a:solidFill>
                <a:latin typeface="Algerian" panose="04020705040A02060702" pitchFamily="82" charset="0"/>
              </a:rPr>
              <a:t>Catalysis and Catalytic Reactions:</a:t>
            </a:r>
            <a:endParaRPr lang="en-US" dirty="0">
              <a:solidFill>
                <a:srgbClr val="FFC000"/>
              </a:solidFill>
              <a:latin typeface="Algerian" panose="04020705040A02060702" pitchFamily="82" charset="0"/>
            </a:endParaRPr>
          </a:p>
        </p:txBody>
      </p:sp>
      <p:sp>
        <p:nvSpPr>
          <p:cNvPr id="3" name="Content Placeholder 2"/>
          <p:cNvSpPr>
            <a:spLocks noGrp="1"/>
          </p:cNvSpPr>
          <p:nvPr>
            <p:ph idx="1"/>
          </p:nvPr>
        </p:nvSpPr>
        <p:spPr>
          <a:xfrm>
            <a:off x="838201" y="1635617"/>
            <a:ext cx="10515600" cy="4687910"/>
          </a:xfrm>
        </p:spPr>
        <p:txBody>
          <a:bodyPr>
            <a:normAutofit/>
          </a:bodyPr>
          <a:lstStyle/>
          <a:p>
            <a:r>
              <a:rPr lang="en-US" sz="2000" dirty="0" smtClean="0">
                <a:solidFill>
                  <a:schemeClr val="tx1"/>
                </a:solidFill>
              </a:rPr>
              <a:t>Objectives:</a:t>
            </a:r>
          </a:p>
          <a:p>
            <a:pPr marL="285750" indent="-285750">
              <a:buFont typeface="Wingdings" panose="05000000000000000000" pitchFamily="2" charset="2"/>
              <a:buChar char="Ø"/>
            </a:pPr>
            <a:r>
              <a:rPr lang="en-US" sz="2000" dirty="0" smtClean="0">
                <a:solidFill>
                  <a:schemeClr val="tx1"/>
                </a:solidFill>
              </a:rPr>
              <a:t>Definition of catalyst and description of its properties</a:t>
            </a:r>
          </a:p>
          <a:p>
            <a:pPr marL="285750" indent="-285750">
              <a:buFont typeface="Wingdings" panose="05000000000000000000" pitchFamily="2" charset="2"/>
              <a:buChar char="Ø"/>
            </a:pPr>
            <a:r>
              <a:rPr lang="en-US" sz="2000" dirty="0" smtClean="0">
                <a:solidFill>
                  <a:schemeClr val="tx1"/>
                </a:solidFill>
              </a:rPr>
              <a:t>To describe the steps of a catalytic reaction and apply the concept of rate-limiting step to derive a rate law</a:t>
            </a:r>
          </a:p>
          <a:p>
            <a:pPr marL="285750" indent="-285750">
              <a:buFont typeface="Wingdings" panose="05000000000000000000" pitchFamily="2" charset="2"/>
              <a:buChar char="Ø"/>
            </a:pPr>
            <a:r>
              <a:rPr lang="en-US" sz="2000" dirty="0" smtClean="0">
                <a:solidFill>
                  <a:schemeClr val="tx1"/>
                </a:solidFill>
              </a:rPr>
              <a:t>To develop a rate law and determine the rate law parameters from a set of gas-solid reaction rate data</a:t>
            </a:r>
          </a:p>
          <a:p>
            <a:pPr marL="285750" indent="-285750">
              <a:buFont typeface="Wingdings" panose="05000000000000000000" pitchFamily="2" charset="2"/>
              <a:buChar char="Ø"/>
            </a:pPr>
            <a:r>
              <a:rPr lang="en-US" sz="2000" dirty="0" smtClean="0">
                <a:solidFill>
                  <a:schemeClr val="tx1"/>
                </a:solidFill>
              </a:rPr>
              <a:t>To describe the catalyst deactivation</a:t>
            </a:r>
          </a:p>
          <a:p>
            <a:endParaRPr lang="en-US" dirty="0" smtClean="0"/>
          </a:p>
          <a:p>
            <a:pPr marL="285750" indent="-285750">
              <a:buFont typeface="Wingdings" panose="05000000000000000000" pitchFamily="2" charset="2"/>
              <a:buChar char="Ø"/>
            </a:pPr>
            <a:endParaRPr lang="en-US" dirty="0"/>
          </a:p>
        </p:txBody>
      </p:sp>
    </p:spTree>
    <p:extLst>
      <p:ext uri="{BB962C8B-B14F-4D97-AF65-F5344CB8AC3E}">
        <p14:creationId xmlns:p14="http://schemas.microsoft.com/office/powerpoint/2010/main" val="15315322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FF00"/>
                </a:solidFill>
                <a:latin typeface="Algerian" panose="04020705040A02060702" pitchFamily="82" charset="0"/>
              </a:rPr>
              <a:t>Catalyst and its Properties in a Chemical Reaction</a:t>
            </a:r>
            <a:endParaRPr lang="en-US" dirty="0">
              <a:solidFill>
                <a:srgbClr val="FFFF00"/>
              </a:solidFill>
              <a:latin typeface="Algerian" panose="04020705040A02060702" pitchFamily="82" charset="0"/>
            </a:endParaRPr>
          </a:p>
        </p:txBody>
      </p:sp>
      <p:sp>
        <p:nvSpPr>
          <p:cNvPr id="3" name="Content Placeholder 2"/>
          <p:cNvSpPr>
            <a:spLocks noGrp="1"/>
          </p:cNvSpPr>
          <p:nvPr>
            <p:ph idx="1"/>
          </p:nvPr>
        </p:nvSpPr>
        <p:spPr>
          <a:xfrm>
            <a:off x="451835" y="1619563"/>
            <a:ext cx="4931534" cy="4557400"/>
          </a:xfrm>
        </p:spPr>
        <p:txBody>
          <a:bodyPr>
            <a:noAutofit/>
          </a:bodyPr>
          <a:lstStyle/>
          <a:p>
            <a:pPr marL="342900" indent="-342900">
              <a:buFont typeface="Wingdings" panose="05000000000000000000" pitchFamily="2" charset="2"/>
              <a:buChar char="q"/>
            </a:pPr>
            <a:r>
              <a:rPr lang="en-US" sz="2000" dirty="0" smtClean="0">
                <a:solidFill>
                  <a:schemeClr val="tx1"/>
                </a:solidFill>
              </a:rPr>
              <a:t>Catalyst </a:t>
            </a:r>
            <a:r>
              <a:rPr lang="en-US" sz="2000" dirty="0" smtClean="0">
                <a:solidFill>
                  <a:schemeClr val="tx1"/>
                </a:solidFill>
              </a:rPr>
              <a:t>is a reagent which either accelerate or retard a chemical reaction without being consumed or converted.</a:t>
            </a:r>
          </a:p>
          <a:p>
            <a:pPr marL="342900" indent="-342900">
              <a:buFont typeface="Wingdings" panose="05000000000000000000" pitchFamily="2" charset="2"/>
              <a:buChar char="q"/>
            </a:pPr>
            <a:r>
              <a:rPr lang="en-US" sz="2000" dirty="0" smtClean="0">
                <a:solidFill>
                  <a:schemeClr val="tx1"/>
                </a:solidFill>
              </a:rPr>
              <a:t>It changes the reaction rate by promoting a different molecular pathway but can not affect equilibrium</a:t>
            </a:r>
          </a:p>
          <a:p>
            <a:pPr marL="342900" indent="-342900">
              <a:buFont typeface="Wingdings" panose="05000000000000000000" pitchFamily="2" charset="2"/>
              <a:buChar char="q"/>
            </a:pPr>
            <a:r>
              <a:rPr lang="en-US" sz="2000" dirty="0" smtClean="0">
                <a:solidFill>
                  <a:schemeClr val="tx1"/>
                </a:solidFill>
              </a:rPr>
              <a:t>It lowers the activation energy of a reaction </a:t>
            </a:r>
            <a:endParaRPr lang="en-US" sz="2000" dirty="0">
              <a:solidFill>
                <a:schemeClr val="tx1"/>
              </a:solidFill>
            </a:endParaRPr>
          </a:p>
        </p:txBody>
      </p:sp>
      <p:pic>
        <p:nvPicPr>
          <p:cNvPr id="5" name="Picture 4"/>
          <p:cNvPicPr>
            <a:picLocks noChangeAspect="1"/>
          </p:cNvPicPr>
          <p:nvPr/>
        </p:nvPicPr>
        <p:blipFill>
          <a:blip r:embed="rId2"/>
          <a:stretch>
            <a:fillRect/>
          </a:stretch>
        </p:blipFill>
        <p:spPr>
          <a:xfrm>
            <a:off x="5743976" y="2189409"/>
            <a:ext cx="6348687" cy="3691340"/>
          </a:xfrm>
          <a:prstGeom prst="rect">
            <a:avLst/>
          </a:prstGeom>
        </p:spPr>
      </p:pic>
    </p:spTree>
    <p:extLst>
      <p:ext uri="{BB962C8B-B14F-4D97-AF65-F5344CB8AC3E}">
        <p14:creationId xmlns:p14="http://schemas.microsoft.com/office/powerpoint/2010/main" val="25908254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C000"/>
                </a:solidFill>
                <a:latin typeface="Algerian" panose="04020705040A02060702" pitchFamily="82" charset="0"/>
              </a:rPr>
              <a:t>Catalysis</a:t>
            </a:r>
            <a:endParaRPr lang="en-US" dirty="0">
              <a:solidFill>
                <a:srgbClr val="FFC000"/>
              </a:solidFill>
              <a:latin typeface="Algerian" panose="04020705040A02060702" pitchFamily="82" charset="0"/>
            </a:endParaRPr>
          </a:p>
        </p:txBody>
      </p:sp>
      <p:sp>
        <p:nvSpPr>
          <p:cNvPr id="3" name="Content Placeholder 2"/>
          <p:cNvSpPr>
            <a:spLocks noGrp="1"/>
          </p:cNvSpPr>
          <p:nvPr>
            <p:ph idx="1"/>
          </p:nvPr>
        </p:nvSpPr>
        <p:spPr>
          <a:xfrm>
            <a:off x="838201" y="1825625"/>
            <a:ext cx="10727027" cy="4351338"/>
          </a:xfrm>
        </p:spPr>
        <p:txBody>
          <a:bodyPr/>
          <a:lstStyle/>
          <a:p>
            <a:pPr marL="285750" indent="-285750">
              <a:buFont typeface="Wingdings" panose="05000000000000000000" pitchFamily="2" charset="2"/>
              <a:buChar char="q"/>
            </a:pPr>
            <a:r>
              <a:rPr lang="en-US" sz="1800" dirty="0" smtClean="0">
                <a:solidFill>
                  <a:schemeClr val="tx1"/>
                </a:solidFill>
                <a:latin typeface="Arial" panose="020B0604020202020204" pitchFamily="34" charset="0"/>
                <a:cs typeface="Arial" panose="020B0604020202020204" pitchFamily="34" charset="0"/>
              </a:rPr>
              <a:t>Homogeneous Catalysts:  Soluble to one of the reactants</a:t>
            </a:r>
          </a:p>
          <a:p>
            <a:pPr marL="285750" indent="-285750">
              <a:buFont typeface="Wingdings" panose="05000000000000000000" pitchFamily="2" charset="2"/>
              <a:buChar char="Ø"/>
            </a:pPr>
            <a:r>
              <a:rPr lang="en-US" sz="1800" dirty="0" smtClean="0">
                <a:solidFill>
                  <a:schemeClr val="tx1"/>
                </a:solidFill>
                <a:latin typeface="Arial" panose="020B0604020202020204" pitchFamily="34" charset="0"/>
                <a:cs typeface="Arial" panose="020B0604020202020204" pitchFamily="34" charset="0"/>
              </a:rPr>
              <a:t>Examples: </a:t>
            </a:r>
            <a:r>
              <a:rPr lang="en-US" sz="1800" dirty="0" err="1" smtClean="0">
                <a:solidFill>
                  <a:schemeClr val="tx1"/>
                </a:solidFill>
                <a:latin typeface="Arial" panose="020B0604020202020204" pitchFamily="34" charset="0"/>
                <a:cs typeface="Arial" panose="020B0604020202020204" pitchFamily="34" charset="0"/>
              </a:rPr>
              <a:t>HCl</a:t>
            </a:r>
            <a:r>
              <a:rPr lang="en-US" sz="1800" dirty="0" smtClean="0">
                <a:solidFill>
                  <a:schemeClr val="tx1"/>
                </a:solidFill>
                <a:latin typeface="Arial" panose="020B0604020202020204" pitchFamily="34" charset="0"/>
                <a:cs typeface="Arial" panose="020B0604020202020204" pitchFamily="34" charset="0"/>
              </a:rPr>
              <a:t> or H</a:t>
            </a:r>
            <a:r>
              <a:rPr lang="en-US" sz="1800" baseline="-25000" dirty="0" smtClean="0">
                <a:solidFill>
                  <a:schemeClr val="tx1"/>
                </a:solidFill>
                <a:latin typeface="Arial" panose="020B0604020202020204" pitchFamily="34" charset="0"/>
                <a:cs typeface="Arial" panose="020B0604020202020204" pitchFamily="34" charset="0"/>
              </a:rPr>
              <a:t>2</a:t>
            </a:r>
            <a:r>
              <a:rPr lang="en-US" sz="1800" dirty="0" smtClean="0">
                <a:solidFill>
                  <a:schemeClr val="tx1"/>
                </a:solidFill>
                <a:latin typeface="Arial" panose="020B0604020202020204" pitchFamily="34" charset="0"/>
                <a:cs typeface="Arial" panose="020B0604020202020204" pitchFamily="34" charset="0"/>
              </a:rPr>
              <a:t>SO</a:t>
            </a:r>
            <a:r>
              <a:rPr lang="en-US" sz="1800" baseline="-25000" dirty="0" smtClean="0">
                <a:solidFill>
                  <a:schemeClr val="tx1"/>
                </a:solidFill>
                <a:latin typeface="Arial" panose="020B0604020202020204" pitchFamily="34" charset="0"/>
                <a:cs typeface="Arial" panose="020B0604020202020204" pitchFamily="34" charset="0"/>
              </a:rPr>
              <a:t>4  </a:t>
            </a:r>
            <a:r>
              <a:rPr lang="en-US" sz="1800" dirty="0" smtClean="0">
                <a:solidFill>
                  <a:schemeClr val="tx1"/>
                </a:solidFill>
                <a:latin typeface="Arial" panose="020B0604020202020204" pitchFamily="34" charset="0"/>
                <a:cs typeface="Arial" panose="020B0604020202020204" pitchFamily="34" charset="0"/>
              </a:rPr>
              <a:t>used as catalysts in Liquid phase  </a:t>
            </a:r>
            <a:r>
              <a:rPr lang="en-US" sz="1800" dirty="0" err="1" smtClean="0">
                <a:solidFill>
                  <a:schemeClr val="tx1"/>
                </a:solidFill>
                <a:latin typeface="Arial" panose="020B0604020202020204" pitchFamily="34" charset="0"/>
                <a:cs typeface="Arial" panose="020B0604020202020204" pitchFamily="34" charset="0"/>
              </a:rPr>
              <a:t>Friedel</a:t>
            </a:r>
            <a:r>
              <a:rPr lang="en-US" sz="1800" dirty="0" smtClean="0">
                <a:solidFill>
                  <a:schemeClr val="tx1"/>
                </a:solidFill>
                <a:latin typeface="Arial" panose="020B0604020202020204" pitchFamily="34" charset="0"/>
                <a:cs typeface="Arial" panose="020B0604020202020204" pitchFamily="34" charset="0"/>
              </a:rPr>
              <a:t> Crafts Alkylation reaction, the catalyst is soluble in reaction medium,  reaction: C</a:t>
            </a:r>
            <a:r>
              <a:rPr lang="en-US" sz="1800" baseline="-25000" dirty="0" smtClean="0">
                <a:solidFill>
                  <a:schemeClr val="tx1"/>
                </a:solidFill>
                <a:latin typeface="Arial" panose="020B0604020202020204" pitchFamily="34" charset="0"/>
                <a:cs typeface="Arial" panose="020B0604020202020204" pitchFamily="34" charset="0"/>
              </a:rPr>
              <a:t>6</a:t>
            </a:r>
            <a:r>
              <a:rPr lang="en-US" sz="1800" dirty="0" smtClean="0">
                <a:solidFill>
                  <a:schemeClr val="tx1"/>
                </a:solidFill>
                <a:latin typeface="Arial" panose="020B0604020202020204" pitchFamily="34" charset="0"/>
                <a:cs typeface="Arial" panose="020B0604020202020204" pitchFamily="34" charset="0"/>
              </a:rPr>
              <a:t>H</a:t>
            </a:r>
            <a:r>
              <a:rPr lang="en-US" sz="1800" baseline="-25000" dirty="0" smtClean="0">
                <a:solidFill>
                  <a:schemeClr val="tx1"/>
                </a:solidFill>
                <a:latin typeface="Arial" panose="020B0604020202020204" pitchFamily="34" charset="0"/>
                <a:cs typeface="Arial" panose="020B0604020202020204" pitchFamily="34" charset="0"/>
              </a:rPr>
              <a:t>6</a:t>
            </a:r>
            <a:r>
              <a:rPr lang="en-US" sz="1800" dirty="0" smtClean="0">
                <a:solidFill>
                  <a:schemeClr val="tx1"/>
                </a:solidFill>
                <a:latin typeface="Arial" panose="020B0604020202020204" pitchFamily="34" charset="0"/>
                <a:cs typeface="Arial" panose="020B0604020202020204" pitchFamily="34" charset="0"/>
              </a:rPr>
              <a:t>          C</a:t>
            </a:r>
            <a:r>
              <a:rPr lang="en-US" sz="1800" baseline="-25000" dirty="0" smtClean="0">
                <a:solidFill>
                  <a:schemeClr val="tx1"/>
                </a:solidFill>
                <a:latin typeface="Arial" panose="020B0604020202020204" pitchFamily="34" charset="0"/>
                <a:cs typeface="Arial" panose="020B0604020202020204" pitchFamily="34" charset="0"/>
              </a:rPr>
              <a:t>6</a:t>
            </a:r>
            <a:r>
              <a:rPr lang="en-US" sz="1800" dirty="0" smtClean="0">
                <a:solidFill>
                  <a:schemeClr val="tx1"/>
                </a:solidFill>
                <a:latin typeface="Arial" panose="020B0604020202020204" pitchFamily="34" charset="0"/>
                <a:cs typeface="Arial" panose="020B0604020202020204" pitchFamily="34" charset="0"/>
              </a:rPr>
              <a:t>H</a:t>
            </a:r>
            <a:r>
              <a:rPr lang="en-US" sz="1800" baseline="-25000" dirty="0" smtClean="0">
                <a:solidFill>
                  <a:schemeClr val="tx1"/>
                </a:solidFill>
                <a:latin typeface="Arial" panose="020B0604020202020204" pitchFamily="34" charset="0"/>
                <a:cs typeface="Arial" panose="020B0604020202020204" pitchFamily="34" charset="0"/>
              </a:rPr>
              <a:t>5</a:t>
            </a:r>
            <a:r>
              <a:rPr lang="en-US" sz="1800" dirty="0" smtClean="0">
                <a:solidFill>
                  <a:schemeClr val="tx1"/>
                </a:solidFill>
                <a:latin typeface="Arial" panose="020B0604020202020204" pitchFamily="34" charset="0"/>
                <a:cs typeface="Arial" panose="020B0604020202020204" pitchFamily="34" charset="0"/>
              </a:rPr>
              <a:t>CH</a:t>
            </a:r>
            <a:r>
              <a:rPr lang="en-US" sz="1800" baseline="-25000" dirty="0" smtClean="0">
                <a:solidFill>
                  <a:schemeClr val="tx1"/>
                </a:solidFill>
                <a:latin typeface="Arial" panose="020B0604020202020204" pitchFamily="34" charset="0"/>
                <a:cs typeface="Arial" panose="020B0604020202020204" pitchFamily="34" charset="0"/>
              </a:rPr>
              <a:t>3</a:t>
            </a:r>
          </a:p>
          <a:p>
            <a:pPr marL="285750" indent="-285750">
              <a:buFont typeface="Wingdings" panose="05000000000000000000" pitchFamily="2" charset="2"/>
              <a:buChar char="q"/>
            </a:pPr>
            <a:r>
              <a:rPr lang="en-US" sz="1800" dirty="0" smtClean="0">
                <a:solidFill>
                  <a:schemeClr val="tx1"/>
                </a:solidFill>
                <a:latin typeface="Arial" panose="020B0604020202020204" pitchFamily="34" charset="0"/>
                <a:cs typeface="Arial" panose="020B0604020202020204" pitchFamily="34" charset="0"/>
              </a:rPr>
              <a:t>Heterogeneous Catalysts: The catalyst remains in separate phase to the reaction medium. Usually the catalysts are solid.</a:t>
            </a:r>
          </a:p>
          <a:p>
            <a:pPr marL="285750" indent="-285750">
              <a:buFont typeface="Wingdings" panose="05000000000000000000" pitchFamily="2" charset="2"/>
              <a:buChar char="Ø"/>
            </a:pPr>
            <a:r>
              <a:rPr lang="en-US" sz="1800" dirty="0" smtClean="0">
                <a:solidFill>
                  <a:schemeClr val="tx1"/>
                </a:solidFill>
                <a:latin typeface="Arial" panose="020B0604020202020204" pitchFamily="34" charset="0"/>
                <a:cs typeface="Arial" panose="020B0604020202020204" pitchFamily="34" charset="0"/>
              </a:rPr>
              <a:t>Platinum on alumina catalyst used in dehydrogenation of cyclohexane to produce benzene, </a:t>
            </a:r>
          </a:p>
          <a:p>
            <a:r>
              <a:rPr lang="en-US" sz="1800" dirty="0" smtClean="0">
                <a:solidFill>
                  <a:schemeClr val="tx1"/>
                </a:solidFill>
                <a:latin typeface="Arial" panose="020B0604020202020204" pitchFamily="34" charset="0"/>
                <a:cs typeface="Arial" panose="020B0604020202020204" pitchFamily="34" charset="0"/>
              </a:rPr>
              <a:t>    reaction C</a:t>
            </a:r>
            <a:r>
              <a:rPr lang="en-US" sz="1800" baseline="-25000" dirty="0" smtClean="0">
                <a:solidFill>
                  <a:schemeClr val="tx1"/>
                </a:solidFill>
                <a:latin typeface="Arial" panose="020B0604020202020204" pitchFamily="34" charset="0"/>
                <a:cs typeface="Arial" panose="020B0604020202020204" pitchFamily="34" charset="0"/>
              </a:rPr>
              <a:t>6</a:t>
            </a:r>
            <a:r>
              <a:rPr lang="en-US" sz="1800" dirty="0" smtClean="0">
                <a:solidFill>
                  <a:schemeClr val="tx1"/>
                </a:solidFill>
                <a:latin typeface="Arial" panose="020B0604020202020204" pitchFamily="34" charset="0"/>
                <a:cs typeface="Arial" panose="020B0604020202020204" pitchFamily="34" charset="0"/>
              </a:rPr>
              <a:t>H</a:t>
            </a:r>
            <a:r>
              <a:rPr lang="en-US" sz="1800" baseline="-25000" dirty="0" smtClean="0">
                <a:solidFill>
                  <a:schemeClr val="tx1"/>
                </a:solidFill>
                <a:latin typeface="Arial" panose="020B0604020202020204" pitchFamily="34" charset="0"/>
                <a:cs typeface="Arial" panose="020B0604020202020204" pitchFamily="34" charset="0"/>
              </a:rPr>
              <a:t>12                 </a:t>
            </a:r>
            <a:r>
              <a:rPr lang="en-US" sz="1800" dirty="0" smtClean="0">
                <a:solidFill>
                  <a:schemeClr val="tx1"/>
                </a:solidFill>
                <a:latin typeface="Arial" panose="020B0604020202020204" pitchFamily="34" charset="0"/>
                <a:cs typeface="Arial" panose="020B0604020202020204" pitchFamily="34" charset="0"/>
              </a:rPr>
              <a:t>C</a:t>
            </a:r>
            <a:r>
              <a:rPr lang="en-US" sz="1800" baseline="-25000" dirty="0" smtClean="0">
                <a:solidFill>
                  <a:schemeClr val="tx1"/>
                </a:solidFill>
                <a:latin typeface="Arial" panose="020B0604020202020204" pitchFamily="34" charset="0"/>
                <a:cs typeface="Arial" panose="020B0604020202020204" pitchFamily="34" charset="0"/>
              </a:rPr>
              <a:t>6</a:t>
            </a:r>
            <a:r>
              <a:rPr lang="en-US" sz="1800" dirty="0" smtClean="0">
                <a:solidFill>
                  <a:schemeClr val="tx1"/>
                </a:solidFill>
                <a:latin typeface="Arial" panose="020B0604020202020204" pitchFamily="34" charset="0"/>
                <a:cs typeface="Arial" panose="020B0604020202020204" pitchFamily="34" charset="0"/>
              </a:rPr>
              <a:t>H</a:t>
            </a:r>
            <a:r>
              <a:rPr lang="en-US" sz="1800" baseline="-25000" dirty="0" smtClean="0">
                <a:solidFill>
                  <a:schemeClr val="tx1"/>
                </a:solidFill>
                <a:latin typeface="Arial" panose="020B0604020202020204" pitchFamily="34" charset="0"/>
                <a:cs typeface="Arial" panose="020B0604020202020204" pitchFamily="34" charset="0"/>
              </a:rPr>
              <a:t>6</a:t>
            </a:r>
          </a:p>
          <a:p>
            <a:endParaRPr lang="en-US" baseline="-25000" dirty="0" smtClean="0"/>
          </a:p>
          <a:p>
            <a:pPr marL="285750" indent="-285750">
              <a:buFont typeface="Wingdings" panose="05000000000000000000" pitchFamily="2" charset="2"/>
              <a:buChar char="Ø"/>
            </a:pPr>
            <a:endParaRPr lang="en-US" dirty="0" smtClean="0"/>
          </a:p>
          <a:p>
            <a:pPr marL="285750" indent="-285750">
              <a:buFont typeface="Wingdings" panose="05000000000000000000" pitchFamily="2" charset="2"/>
              <a:buChar char="Ø"/>
            </a:pPr>
            <a:endParaRPr lang="en-US" dirty="0" smtClean="0"/>
          </a:p>
        </p:txBody>
      </p:sp>
      <p:cxnSp>
        <p:nvCxnSpPr>
          <p:cNvPr id="5" name="Straight Arrow Connector 4"/>
          <p:cNvCxnSpPr/>
          <p:nvPr/>
        </p:nvCxnSpPr>
        <p:spPr>
          <a:xfrm flipV="1">
            <a:off x="6709892" y="3129566"/>
            <a:ext cx="502276" cy="1287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 name="Straight Arrow Connector 5"/>
          <p:cNvCxnSpPr/>
          <p:nvPr/>
        </p:nvCxnSpPr>
        <p:spPr>
          <a:xfrm>
            <a:off x="2689538" y="5471376"/>
            <a:ext cx="543059" cy="214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058336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C000"/>
                </a:solidFill>
                <a:latin typeface="Algerian" panose="04020705040A02060702" pitchFamily="82" charset="0"/>
              </a:rPr>
              <a:t>Heterogeneous Catalysis</a:t>
            </a:r>
            <a:r>
              <a:rPr lang="en-US" dirty="0" smtClean="0"/>
              <a:t>:</a:t>
            </a:r>
            <a:endParaRPr lang="en-US" dirty="0"/>
          </a:p>
        </p:txBody>
      </p:sp>
      <p:sp>
        <p:nvSpPr>
          <p:cNvPr id="3" name="Content Placeholder 2"/>
          <p:cNvSpPr>
            <a:spLocks noGrp="1"/>
          </p:cNvSpPr>
          <p:nvPr>
            <p:ph idx="1"/>
          </p:nvPr>
        </p:nvSpPr>
        <p:spPr>
          <a:xfrm>
            <a:off x="838201" y="1825625"/>
            <a:ext cx="10623996" cy="4351338"/>
          </a:xfrm>
        </p:spPr>
        <p:txBody>
          <a:bodyPr/>
          <a:lstStyle/>
          <a:p>
            <a:r>
              <a:rPr lang="en-US" dirty="0" smtClean="0">
                <a:solidFill>
                  <a:schemeClr val="tx1"/>
                </a:solidFill>
              </a:rPr>
              <a:t>H</a:t>
            </a:r>
            <a:r>
              <a:rPr lang="en-US" dirty="0" smtClean="0">
                <a:solidFill>
                  <a:schemeClr val="tx1"/>
                </a:solidFill>
                <a:latin typeface="Arial" panose="020B0604020202020204" pitchFamily="34" charset="0"/>
                <a:cs typeface="Arial" panose="020B0604020202020204" pitchFamily="34" charset="0"/>
              </a:rPr>
              <a:t>eterogeneous catalysts are more common.</a:t>
            </a:r>
          </a:p>
          <a:p>
            <a:r>
              <a:rPr lang="en-US" dirty="0" smtClean="0">
                <a:solidFill>
                  <a:schemeClr val="tx1"/>
                </a:solidFill>
                <a:latin typeface="Arial" panose="020B0604020202020204" pitchFamily="34" charset="0"/>
                <a:cs typeface="Arial" panose="020B0604020202020204" pitchFamily="34" charset="0"/>
              </a:rPr>
              <a:t>Advantages of heterogeneous catalysts:</a:t>
            </a:r>
          </a:p>
          <a:p>
            <a:pPr marL="285750" indent="-285750">
              <a:buFont typeface="Wingdings" panose="05000000000000000000" pitchFamily="2" charset="2"/>
              <a:buChar char="v"/>
            </a:pPr>
            <a:r>
              <a:rPr lang="en-US" dirty="0" smtClean="0">
                <a:solidFill>
                  <a:schemeClr val="tx1"/>
                </a:solidFill>
                <a:latin typeface="Arial" panose="020B0604020202020204" pitchFamily="34" charset="0"/>
                <a:cs typeface="Arial" panose="020B0604020202020204" pitchFamily="34" charset="0"/>
              </a:rPr>
              <a:t>Simple and complete separation of the solid catalysts from reaction medium</a:t>
            </a:r>
          </a:p>
          <a:p>
            <a:pPr marL="285750" indent="-285750">
              <a:buFont typeface="Wingdings" panose="05000000000000000000" pitchFamily="2" charset="2"/>
              <a:buChar char="v"/>
            </a:pPr>
            <a:r>
              <a:rPr lang="en-US" dirty="0" smtClean="0">
                <a:solidFill>
                  <a:schemeClr val="tx1"/>
                </a:solidFill>
                <a:latin typeface="Arial" panose="020B0604020202020204" pitchFamily="34" charset="0"/>
                <a:cs typeface="Arial" panose="020B0604020202020204" pitchFamily="34" charset="0"/>
              </a:rPr>
              <a:t>Separation of catalysts makes the process economical as no wastage of valuable catalysts</a:t>
            </a:r>
          </a:p>
          <a:p>
            <a:pPr marL="285750" indent="-285750">
              <a:buFont typeface="Wingdings" panose="05000000000000000000" pitchFamily="2" charset="2"/>
              <a:buChar char="v"/>
            </a:pPr>
            <a:r>
              <a:rPr lang="en-US" dirty="0" smtClean="0">
                <a:solidFill>
                  <a:schemeClr val="tx1"/>
                </a:solidFill>
                <a:latin typeface="Arial" panose="020B0604020202020204" pitchFamily="34" charset="0"/>
                <a:cs typeface="Arial" panose="020B0604020202020204" pitchFamily="34" charset="0"/>
              </a:rPr>
              <a:t>Separation makes the reuse of the catalysts possible</a:t>
            </a:r>
          </a:p>
          <a:p>
            <a:pPr marL="285750" indent="-285750">
              <a:buFont typeface="Wingdings" panose="05000000000000000000" pitchFamily="2" charset="2"/>
              <a:buChar char="v"/>
            </a:pPr>
            <a:endParaRPr lang="en-US" dirty="0">
              <a:solidFill>
                <a:schemeClr val="tx1"/>
              </a:solidFill>
              <a:latin typeface="Arial" panose="020B0604020202020204" pitchFamily="34" charset="0"/>
              <a:cs typeface="Arial" panose="020B0604020202020204" pitchFamily="34" charset="0"/>
            </a:endParaRPr>
          </a:p>
          <a:p>
            <a:r>
              <a:rPr lang="en-US" dirty="0" smtClean="0">
                <a:solidFill>
                  <a:schemeClr val="tx1"/>
                </a:solidFill>
                <a:latin typeface="Arial" panose="020B0604020202020204" pitchFamily="34" charset="0"/>
                <a:cs typeface="Arial" panose="020B0604020202020204" pitchFamily="34" charset="0"/>
              </a:rPr>
              <a:t>In this part of study, only heterogeneous catalysis will be considered</a:t>
            </a:r>
            <a:endParaRPr lang="en-US"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105301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4434" y="0"/>
            <a:ext cx="10749367" cy="1208868"/>
          </a:xfrm>
        </p:spPr>
        <p:txBody>
          <a:bodyPr/>
          <a:lstStyle/>
          <a:p>
            <a:r>
              <a:rPr lang="en-US" dirty="0" err="1" smtClean="0">
                <a:solidFill>
                  <a:srgbClr val="FFC000"/>
                </a:solidFill>
                <a:latin typeface="Algerian" panose="04020705040A02060702" pitchFamily="82" charset="0"/>
              </a:rPr>
              <a:t>Contd</a:t>
            </a:r>
            <a:r>
              <a:rPr lang="en-US" dirty="0" smtClean="0">
                <a:solidFill>
                  <a:srgbClr val="FFC000"/>
                </a:solidFill>
                <a:latin typeface="Algerian" panose="04020705040A02060702" pitchFamily="82" charset="0"/>
              </a:rPr>
              <a:t>…</a:t>
            </a:r>
            <a:endParaRPr lang="en-US" dirty="0">
              <a:solidFill>
                <a:srgbClr val="FFC000"/>
              </a:solidFill>
              <a:latin typeface="Algerian" panose="04020705040A02060702" pitchFamily="82" charset="0"/>
            </a:endParaRPr>
          </a:p>
        </p:txBody>
      </p:sp>
      <p:sp>
        <p:nvSpPr>
          <p:cNvPr id="3" name="Content Placeholder 2"/>
          <p:cNvSpPr>
            <a:spLocks noGrp="1"/>
          </p:cNvSpPr>
          <p:nvPr>
            <p:ph idx="1"/>
          </p:nvPr>
        </p:nvSpPr>
        <p:spPr>
          <a:xfrm>
            <a:off x="838201" y="1629176"/>
            <a:ext cx="10515600" cy="5228824"/>
          </a:xfrm>
        </p:spPr>
        <p:txBody>
          <a:bodyPr>
            <a:normAutofit fontScale="85000" lnSpcReduction="10000"/>
          </a:bodyPr>
          <a:lstStyle/>
          <a:p>
            <a:pPr marL="285750" indent="-285750">
              <a:buFont typeface="Courier New" panose="02070309020205020404" pitchFamily="49" charset="0"/>
              <a:buChar char="o"/>
            </a:pPr>
            <a:r>
              <a:rPr lang="en-US" sz="1900" b="1" dirty="0" smtClean="0">
                <a:solidFill>
                  <a:schemeClr val="tx1"/>
                </a:solidFill>
                <a:latin typeface="Arial" panose="020B0604020202020204" pitchFamily="34" charset="0"/>
                <a:cs typeface="Arial" panose="020B0604020202020204" pitchFamily="34" charset="0"/>
              </a:rPr>
              <a:t>Supported catalyst</a:t>
            </a:r>
            <a:r>
              <a:rPr lang="en-US" sz="1900" dirty="0" smtClean="0">
                <a:solidFill>
                  <a:schemeClr val="tx1"/>
                </a:solidFill>
                <a:latin typeface="Arial" panose="020B0604020202020204" pitchFamily="34" charset="0"/>
                <a:cs typeface="Arial" panose="020B0604020202020204" pitchFamily="34" charset="0"/>
              </a:rPr>
              <a:t>: Minute particles of active catalysts are dispersed on a less active support. Active particles are mostly metal/ metal-alloy particles, Examples: </a:t>
            </a:r>
            <a:r>
              <a:rPr lang="en-US" sz="1900" i="1" dirty="0" err="1" smtClean="0">
                <a:solidFill>
                  <a:srgbClr val="FF0000"/>
                </a:solidFill>
                <a:latin typeface="Arial" panose="020B0604020202020204" pitchFamily="34" charset="0"/>
                <a:cs typeface="Arial" panose="020B0604020202020204" pitchFamily="34" charset="0"/>
              </a:rPr>
              <a:t>Pt</a:t>
            </a:r>
            <a:r>
              <a:rPr lang="en-US" sz="1900" i="1" dirty="0" smtClean="0">
                <a:solidFill>
                  <a:srgbClr val="FF0000"/>
                </a:solidFill>
                <a:latin typeface="Arial" panose="020B0604020202020204" pitchFamily="34" charset="0"/>
                <a:cs typeface="Arial" panose="020B0604020202020204" pitchFamily="34" charset="0"/>
              </a:rPr>
              <a:t> on alumina (</a:t>
            </a:r>
            <a:r>
              <a:rPr lang="en-US" sz="1900" i="1" dirty="0" err="1" smtClean="0">
                <a:solidFill>
                  <a:srgbClr val="FF0000"/>
                </a:solidFill>
                <a:latin typeface="Arial" panose="020B0604020202020204" pitchFamily="34" charset="0"/>
                <a:cs typeface="Arial" panose="020B0604020202020204" pitchFamily="34" charset="0"/>
              </a:rPr>
              <a:t>Pt</a:t>
            </a:r>
            <a:r>
              <a:rPr lang="en-US" sz="1900" i="1" dirty="0" smtClean="0">
                <a:solidFill>
                  <a:srgbClr val="FF0000"/>
                </a:solidFill>
                <a:latin typeface="Arial" panose="020B0604020202020204" pitchFamily="34" charset="0"/>
                <a:cs typeface="Arial" panose="020B0604020202020204" pitchFamily="34" charset="0"/>
              </a:rPr>
              <a:t>/Al</a:t>
            </a:r>
            <a:r>
              <a:rPr lang="en-US" sz="1900" i="1" baseline="-25000" dirty="0" smtClean="0">
                <a:solidFill>
                  <a:srgbClr val="FF0000"/>
                </a:solidFill>
                <a:latin typeface="Arial" panose="020B0604020202020204" pitchFamily="34" charset="0"/>
                <a:cs typeface="Arial" panose="020B0604020202020204" pitchFamily="34" charset="0"/>
              </a:rPr>
              <a:t>2</a:t>
            </a:r>
            <a:r>
              <a:rPr lang="en-US" sz="1900" i="1" dirty="0" smtClean="0">
                <a:solidFill>
                  <a:srgbClr val="FF0000"/>
                </a:solidFill>
                <a:latin typeface="Arial" panose="020B0604020202020204" pitchFamily="34" charset="0"/>
                <a:cs typeface="Arial" panose="020B0604020202020204" pitchFamily="34" charset="0"/>
              </a:rPr>
              <a:t>O</a:t>
            </a:r>
            <a:r>
              <a:rPr lang="en-US" sz="1900" i="1" baseline="-25000" dirty="0" smtClean="0">
                <a:solidFill>
                  <a:srgbClr val="FF0000"/>
                </a:solidFill>
                <a:latin typeface="Arial" panose="020B0604020202020204" pitchFamily="34" charset="0"/>
                <a:cs typeface="Arial" panose="020B0604020202020204" pitchFamily="34" charset="0"/>
              </a:rPr>
              <a:t>3</a:t>
            </a:r>
            <a:r>
              <a:rPr lang="en-US" sz="1900" i="1" dirty="0" smtClean="0">
                <a:solidFill>
                  <a:srgbClr val="FF0000"/>
                </a:solidFill>
                <a:latin typeface="Arial" panose="020B0604020202020204" pitchFamily="34" charset="0"/>
                <a:cs typeface="Arial" panose="020B0604020202020204" pitchFamily="34" charset="0"/>
              </a:rPr>
              <a:t>) </a:t>
            </a:r>
            <a:r>
              <a:rPr lang="en-US" sz="1900" dirty="0" smtClean="0">
                <a:solidFill>
                  <a:schemeClr val="tx1"/>
                </a:solidFill>
                <a:latin typeface="Arial" panose="020B0604020202020204" pitchFamily="34" charset="0"/>
                <a:cs typeface="Arial" panose="020B0604020202020204" pitchFamily="34" charset="0"/>
              </a:rPr>
              <a:t>for reforming reaction, </a:t>
            </a:r>
            <a:r>
              <a:rPr lang="en-US" sz="1900" i="1" dirty="0" smtClean="0">
                <a:solidFill>
                  <a:srgbClr val="FF0000"/>
                </a:solidFill>
                <a:latin typeface="Arial" panose="020B0604020202020204" pitchFamily="34" charset="0"/>
                <a:cs typeface="Arial" panose="020B0604020202020204" pitchFamily="34" charset="0"/>
              </a:rPr>
              <a:t>V</a:t>
            </a:r>
            <a:r>
              <a:rPr lang="en-US" sz="1900" i="1" baseline="-25000" dirty="0" smtClean="0">
                <a:solidFill>
                  <a:srgbClr val="FF0000"/>
                </a:solidFill>
                <a:latin typeface="Arial" panose="020B0604020202020204" pitchFamily="34" charset="0"/>
                <a:cs typeface="Arial" panose="020B0604020202020204" pitchFamily="34" charset="0"/>
              </a:rPr>
              <a:t>2</a:t>
            </a:r>
            <a:r>
              <a:rPr lang="en-US" sz="1900" i="1" dirty="0" smtClean="0">
                <a:solidFill>
                  <a:srgbClr val="FF0000"/>
                </a:solidFill>
                <a:latin typeface="Arial" panose="020B0604020202020204" pitchFamily="34" charset="0"/>
                <a:cs typeface="Arial" panose="020B0604020202020204" pitchFamily="34" charset="0"/>
              </a:rPr>
              <a:t>O</a:t>
            </a:r>
            <a:r>
              <a:rPr lang="en-US" sz="1900" i="1" baseline="-25000" dirty="0" smtClean="0">
                <a:solidFill>
                  <a:srgbClr val="FF0000"/>
                </a:solidFill>
                <a:latin typeface="Arial" panose="020B0604020202020204" pitchFamily="34" charset="0"/>
                <a:cs typeface="Arial" panose="020B0604020202020204" pitchFamily="34" charset="0"/>
              </a:rPr>
              <a:t>5</a:t>
            </a:r>
            <a:r>
              <a:rPr lang="en-US" sz="1900" i="1" dirty="0" smtClean="0">
                <a:solidFill>
                  <a:srgbClr val="FF0000"/>
                </a:solidFill>
                <a:latin typeface="Arial" panose="020B0604020202020204" pitchFamily="34" charset="0"/>
                <a:cs typeface="Arial" panose="020B0604020202020204" pitchFamily="34" charset="0"/>
              </a:rPr>
              <a:t> on silica </a:t>
            </a:r>
            <a:r>
              <a:rPr lang="en-US" sz="1900" dirty="0" smtClean="0">
                <a:solidFill>
                  <a:schemeClr val="tx1"/>
                </a:solidFill>
                <a:latin typeface="Arial" panose="020B0604020202020204" pitchFamily="34" charset="0"/>
                <a:cs typeface="Arial" panose="020B0604020202020204" pitchFamily="34" charset="0"/>
              </a:rPr>
              <a:t>for sulfur dioxide oxidation used for sulfuric acid preparation.</a:t>
            </a:r>
          </a:p>
          <a:p>
            <a:pPr marL="285750" indent="-285750">
              <a:buFont typeface="Courier New" panose="02070309020205020404" pitchFamily="49" charset="0"/>
              <a:buChar char="o"/>
            </a:pPr>
            <a:r>
              <a:rPr lang="en-US" sz="1900" b="1" dirty="0" smtClean="0">
                <a:solidFill>
                  <a:schemeClr val="tx1"/>
                </a:solidFill>
                <a:latin typeface="Arial" panose="020B0604020202020204" pitchFamily="34" charset="0"/>
                <a:cs typeface="Arial" panose="020B0604020202020204" pitchFamily="34" charset="0"/>
              </a:rPr>
              <a:t>Unsupported catalyst</a:t>
            </a:r>
            <a:r>
              <a:rPr lang="en-US" sz="1900" dirty="0" smtClean="0">
                <a:solidFill>
                  <a:schemeClr val="tx1"/>
                </a:solidFill>
                <a:latin typeface="Arial" panose="020B0604020202020204" pitchFamily="34" charset="0"/>
                <a:cs typeface="Arial" panose="020B0604020202020204" pitchFamily="34" charset="0"/>
              </a:rPr>
              <a:t>: No support is required, the material is as a whole a catalyst with similar activity throughout its area. Examples: </a:t>
            </a:r>
            <a:r>
              <a:rPr lang="en-US" sz="1900" i="1" dirty="0" smtClean="0">
                <a:solidFill>
                  <a:srgbClr val="FF0000"/>
                </a:solidFill>
                <a:latin typeface="Arial" panose="020B0604020202020204" pitchFamily="34" charset="0"/>
                <a:cs typeface="Arial" panose="020B0604020202020204" pitchFamily="34" charset="0"/>
              </a:rPr>
              <a:t>Silica-alumina</a:t>
            </a:r>
            <a:r>
              <a:rPr lang="en-US" sz="1900" dirty="0" smtClean="0">
                <a:solidFill>
                  <a:schemeClr val="tx1"/>
                </a:solidFill>
                <a:latin typeface="Arial" panose="020B0604020202020204" pitchFamily="34" charset="0"/>
                <a:cs typeface="Arial" panose="020B0604020202020204" pitchFamily="34" charset="0"/>
              </a:rPr>
              <a:t> in dehydrogenation reaction for butadiene preparation</a:t>
            </a:r>
          </a:p>
          <a:p>
            <a:pPr marL="285750" indent="-285750">
              <a:buFont typeface="Courier New" panose="02070309020205020404" pitchFamily="49" charset="0"/>
              <a:buChar char="o"/>
            </a:pPr>
            <a:r>
              <a:rPr lang="en-US" sz="1900" b="1" dirty="0" smtClean="0">
                <a:solidFill>
                  <a:schemeClr val="tx1"/>
                </a:solidFill>
                <a:latin typeface="Arial" panose="020B0604020202020204" pitchFamily="34" charset="0"/>
                <a:cs typeface="Arial" panose="020B0604020202020204" pitchFamily="34" charset="0"/>
              </a:rPr>
              <a:t>Porous catalyst</a:t>
            </a:r>
            <a:r>
              <a:rPr lang="en-US" sz="1900" dirty="0" smtClean="0">
                <a:solidFill>
                  <a:schemeClr val="tx1"/>
                </a:solidFill>
                <a:latin typeface="Arial" panose="020B0604020202020204" pitchFamily="34" charset="0"/>
                <a:cs typeface="Arial" panose="020B0604020202020204" pitchFamily="34" charset="0"/>
              </a:rPr>
              <a:t>: The catalyst that has a large area resulting from its pores. More surface area catalysts are more active, as reaction occurs on the surface of the catalyst. Example</a:t>
            </a:r>
            <a:r>
              <a:rPr lang="en-US" sz="1900" i="1" dirty="0" smtClean="0">
                <a:solidFill>
                  <a:schemeClr val="tx1"/>
                </a:solidFill>
                <a:latin typeface="Arial" panose="020B0604020202020204" pitchFamily="34" charset="0"/>
                <a:cs typeface="Arial" panose="020B0604020202020204" pitchFamily="34" charset="0"/>
              </a:rPr>
              <a:t>: </a:t>
            </a:r>
            <a:r>
              <a:rPr lang="en-US" sz="1900" i="1" dirty="0" smtClean="0">
                <a:solidFill>
                  <a:srgbClr val="FF0000"/>
                </a:solidFill>
                <a:latin typeface="Arial" panose="020B0604020202020204" pitchFamily="34" charset="0"/>
                <a:cs typeface="Arial" panose="020B0604020202020204" pitchFamily="34" charset="0"/>
              </a:rPr>
              <a:t>Raney Ni </a:t>
            </a:r>
            <a:r>
              <a:rPr lang="en-US" sz="1900" dirty="0" smtClean="0">
                <a:solidFill>
                  <a:schemeClr val="tx1"/>
                </a:solidFill>
                <a:latin typeface="Arial" panose="020B0604020202020204" pitchFamily="34" charset="0"/>
                <a:cs typeface="Arial" panose="020B0604020202020204" pitchFamily="34" charset="0"/>
              </a:rPr>
              <a:t>used in the hydrogenation of vegetable or animal oils, </a:t>
            </a:r>
            <a:r>
              <a:rPr lang="en-US" sz="1900" i="1" dirty="0" smtClean="0">
                <a:solidFill>
                  <a:srgbClr val="FF0000"/>
                </a:solidFill>
                <a:latin typeface="Arial" panose="020B0604020202020204" pitchFamily="34" charset="0"/>
                <a:cs typeface="Arial" panose="020B0604020202020204" pitchFamily="34" charset="0"/>
              </a:rPr>
              <a:t>Fe</a:t>
            </a:r>
            <a:r>
              <a:rPr lang="en-US" sz="1900" dirty="0" smtClean="0">
                <a:solidFill>
                  <a:schemeClr val="tx1"/>
                </a:solidFill>
                <a:latin typeface="Arial" panose="020B0604020202020204" pitchFamily="34" charset="0"/>
                <a:cs typeface="Arial" panose="020B0604020202020204" pitchFamily="34" charset="0"/>
              </a:rPr>
              <a:t> in ammonia synthesis.</a:t>
            </a:r>
          </a:p>
          <a:p>
            <a:pPr marL="1885950" lvl="3" indent="-285750"/>
            <a:r>
              <a:rPr lang="en-US" sz="1900" b="1" dirty="0">
                <a:solidFill>
                  <a:schemeClr val="tx1"/>
                </a:solidFill>
                <a:latin typeface="Arial" panose="020B0604020202020204" pitchFamily="34" charset="0"/>
                <a:cs typeface="Arial" panose="020B0604020202020204" pitchFamily="34" charset="0"/>
              </a:rPr>
              <a:t> Molecular sieves</a:t>
            </a:r>
            <a:r>
              <a:rPr lang="en-US" sz="1900" dirty="0" smtClean="0">
                <a:solidFill>
                  <a:schemeClr val="tx1"/>
                </a:solidFill>
                <a:latin typeface="Arial" panose="020B0604020202020204" pitchFamily="34" charset="0"/>
                <a:cs typeface="Arial" panose="020B0604020202020204" pitchFamily="34" charset="0"/>
              </a:rPr>
              <a:t>: Pore structure is such that they allow some molecules and prevent others to enter into the pores of the catalyst, this way they act as sieves. The molecules which can enter into the pores can react with each other to produce products. Examples: </a:t>
            </a:r>
            <a:r>
              <a:rPr lang="en-US" sz="1900" i="1" dirty="0" smtClean="0">
                <a:solidFill>
                  <a:srgbClr val="FF0000"/>
                </a:solidFill>
                <a:latin typeface="Arial" panose="020B0604020202020204" pitchFamily="34" charset="0"/>
                <a:cs typeface="Arial" panose="020B0604020202020204" pitchFamily="34" charset="0"/>
              </a:rPr>
              <a:t>Certain clays and zeolites</a:t>
            </a:r>
            <a:r>
              <a:rPr lang="en-US" sz="1900" i="1" dirty="0" smtClean="0">
                <a:solidFill>
                  <a:schemeClr val="tx1"/>
                </a:solidFill>
                <a:latin typeface="Arial" panose="020B0604020202020204" pitchFamily="34" charset="0"/>
                <a:cs typeface="Arial" panose="020B0604020202020204" pitchFamily="34" charset="0"/>
              </a:rPr>
              <a:t>.</a:t>
            </a:r>
            <a:r>
              <a:rPr lang="en-US" sz="1900" dirty="0" smtClean="0">
                <a:solidFill>
                  <a:schemeClr val="tx1"/>
                </a:solidFill>
                <a:latin typeface="Arial" panose="020B0604020202020204" pitchFamily="34" charset="0"/>
                <a:cs typeface="Arial" panose="020B0604020202020204" pitchFamily="34" charset="0"/>
              </a:rPr>
              <a:t> These are selective catalysts.</a:t>
            </a:r>
          </a:p>
          <a:p>
            <a:pPr marL="1885950" lvl="3" indent="-285750"/>
            <a:endParaRPr lang="en-US" sz="1900" dirty="0" smtClean="0">
              <a:solidFill>
                <a:srgbClr val="C00000"/>
              </a:solidFill>
              <a:latin typeface="Arial" panose="020B0604020202020204" pitchFamily="34" charset="0"/>
              <a:cs typeface="Arial" panose="020B0604020202020204" pitchFamily="34" charset="0"/>
            </a:endParaRPr>
          </a:p>
          <a:p>
            <a:pPr marL="1280160" lvl="3" indent="-285750"/>
            <a:endParaRPr lang="en-US" sz="1900" dirty="0" smtClean="0">
              <a:solidFill>
                <a:srgbClr val="C00000"/>
              </a:solidFill>
              <a:latin typeface="Arial" panose="020B0604020202020204" pitchFamily="34" charset="0"/>
              <a:cs typeface="Arial" panose="020B0604020202020204" pitchFamily="34" charset="0"/>
            </a:endParaRPr>
          </a:p>
          <a:p>
            <a:pPr marL="1885950" lvl="3" indent="-285750"/>
            <a:endParaRPr lang="en-US" sz="1900" dirty="0" smtClean="0">
              <a:solidFill>
                <a:srgbClr val="C00000"/>
              </a:solidFill>
              <a:latin typeface="Arial" panose="020B0604020202020204" pitchFamily="34" charset="0"/>
              <a:cs typeface="Arial" panose="020B0604020202020204" pitchFamily="34" charset="0"/>
            </a:endParaRPr>
          </a:p>
          <a:p>
            <a:pPr marL="1885950" lvl="3" indent="-285750"/>
            <a:endParaRPr lang="en-US" sz="1600" dirty="0" smtClean="0"/>
          </a:p>
          <a:p>
            <a:pPr marL="285750" indent="-285750">
              <a:buFont typeface="Courier New" panose="02070309020205020404" pitchFamily="49" charset="0"/>
              <a:buChar char="o"/>
            </a:pPr>
            <a:endParaRPr lang="en-US" dirty="0"/>
          </a:p>
        </p:txBody>
      </p:sp>
    </p:spTree>
    <p:extLst>
      <p:ext uri="{BB962C8B-B14F-4D97-AF65-F5344CB8AC3E}">
        <p14:creationId xmlns:p14="http://schemas.microsoft.com/office/powerpoint/2010/main" val="16626914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rgbClr val="FFC000"/>
                </a:solidFill>
                <a:latin typeface="Algerian" panose="04020705040A02060702" pitchFamily="82" charset="0"/>
              </a:rPr>
              <a:t>Contd</a:t>
            </a:r>
            <a:r>
              <a:rPr lang="en-US" dirty="0" smtClean="0">
                <a:solidFill>
                  <a:srgbClr val="FFC000"/>
                </a:solidFill>
                <a:latin typeface="Algerian" panose="04020705040A02060702" pitchFamily="82" charset="0"/>
              </a:rPr>
              <a:t>….</a:t>
            </a:r>
            <a:endParaRPr lang="en-US" dirty="0">
              <a:solidFill>
                <a:srgbClr val="FFC000"/>
              </a:solidFill>
              <a:latin typeface="Algerian" panose="04020705040A02060702" pitchFamily="82" charset="0"/>
            </a:endParaRPr>
          </a:p>
        </p:txBody>
      </p:sp>
      <p:sp>
        <p:nvSpPr>
          <p:cNvPr id="3" name="Content Placeholder 2"/>
          <p:cNvSpPr>
            <a:spLocks noGrp="1"/>
          </p:cNvSpPr>
          <p:nvPr>
            <p:ph idx="1"/>
          </p:nvPr>
        </p:nvSpPr>
        <p:spPr>
          <a:xfrm>
            <a:off x="838201" y="1825625"/>
            <a:ext cx="10515600" cy="4351338"/>
          </a:xfrm>
        </p:spPr>
        <p:txBody>
          <a:bodyPr>
            <a:normAutofit fontScale="92500" lnSpcReduction="10000"/>
          </a:bodyPr>
          <a:lstStyle/>
          <a:p>
            <a:pPr marL="285750" indent="-285750">
              <a:buFont typeface="Wingdings" panose="05000000000000000000" pitchFamily="2" charset="2"/>
              <a:buChar char="q"/>
            </a:pPr>
            <a:r>
              <a:rPr lang="en-US" dirty="0" smtClean="0">
                <a:solidFill>
                  <a:schemeClr val="tx1"/>
                </a:solidFill>
                <a:latin typeface="Arial" panose="020B0604020202020204" pitchFamily="34" charset="0"/>
                <a:cs typeface="Arial" panose="020B0604020202020204" pitchFamily="34" charset="0"/>
              </a:rPr>
              <a:t>Heterogeneous catalytic reaction occurs at fluid-solid interface</a:t>
            </a:r>
          </a:p>
          <a:p>
            <a:pPr marL="285750" indent="-285750">
              <a:buFont typeface="Wingdings" panose="05000000000000000000" pitchFamily="2" charset="2"/>
              <a:buChar char="q"/>
            </a:pPr>
            <a:r>
              <a:rPr lang="en-US" dirty="0" smtClean="0">
                <a:solidFill>
                  <a:schemeClr val="tx1"/>
                </a:solidFill>
                <a:latin typeface="Arial" panose="020B0604020202020204" pitchFamily="34" charset="0"/>
                <a:cs typeface="Arial" panose="020B0604020202020204" pitchFamily="34" charset="0"/>
              </a:rPr>
              <a:t>Hence, a large interfacial area can be helpful or be essential for attaining a significant reaction rate</a:t>
            </a:r>
          </a:p>
          <a:p>
            <a:pPr marL="285750" indent="-285750">
              <a:buFont typeface="Wingdings" panose="05000000000000000000" pitchFamily="2" charset="2"/>
              <a:buChar char="q"/>
            </a:pPr>
            <a:r>
              <a:rPr lang="en-US" dirty="0" smtClean="0">
                <a:solidFill>
                  <a:schemeClr val="tx1"/>
                </a:solidFill>
                <a:latin typeface="Arial" panose="020B0604020202020204" pitchFamily="34" charset="0"/>
                <a:cs typeface="Arial" panose="020B0604020202020204" pitchFamily="34" charset="0"/>
              </a:rPr>
              <a:t>A porous catalyst has larger surface area resulting from its pore than a non-porous catalyst, example: Raney Ni has surface area up to 1200 m</a:t>
            </a:r>
            <a:r>
              <a:rPr lang="en-US" baseline="30000" dirty="0" smtClean="0">
                <a:solidFill>
                  <a:schemeClr val="tx1"/>
                </a:solidFill>
                <a:latin typeface="Arial" panose="020B0604020202020204" pitchFamily="34" charset="0"/>
                <a:cs typeface="Arial" panose="020B0604020202020204" pitchFamily="34" charset="0"/>
              </a:rPr>
              <a:t>2</a:t>
            </a:r>
            <a:r>
              <a:rPr lang="en-US" dirty="0" smtClean="0">
                <a:solidFill>
                  <a:schemeClr val="tx1"/>
                </a:solidFill>
                <a:latin typeface="Arial" panose="020B0604020202020204" pitchFamily="34" charset="0"/>
                <a:cs typeface="Arial" panose="020B0604020202020204" pitchFamily="34" charset="0"/>
              </a:rPr>
              <a:t>/g. </a:t>
            </a:r>
          </a:p>
          <a:p>
            <a:pPr marL="285750" indent="-285750">
              <a:buFont typeface="Wingdings" panose="05000000000000000000" pitchFamily="2" charset="2"/>
              <a:buChar char="q"/>
            </a:pPr>
            <a:r>
              <a:rPr lang="en-US" dirty="0" smtClean="0">
                <a:solidFill>
                  <a:schemeClr val="tx1"/>
                </a:solidFill>
                <a:latin typeface="Arial" panose="020B0604020202020204" pitchFamily="34" charset="0"/>
                <a:cs typeface="Arial" panose="020B0604020202020204" pitchFamily="34" charset="0"/>
              </a:rPr>
              <a:t>Not all catalysts need the extended surface provided by a porous structure, some are sufficiently active.</a:t>
            </a:r>
          </a:p>
          <a:p>
            <a:pPr marL="285750" indent="-285750">
              <a:buFont typeface="Wingdings" panose="05000000000000000000" pitchFamily="2" charset="2"/>
              <a:buChar char="q"/>
            </a:pPr>
            <a:r>
              <a:rPr lang="en-US" dirty="0" smtClean="0">
                <a:solidFill>
                  <a:schemeClr val="tx1"/>
                </a:solidFill>
                <a:latin typeface="Arial" panose="020B0604020202020204" pitchFamily="34" charset="0"/>
                <a:cs typeface="Arial" panose="020B0604020202020204" pitchFamily="34" charset="0"/>
              </a:rPr>
              <a:t>Most of the catalysts do not maintain their activity at the same level for indefinite period of time, they get deactivated either slowly or rapidly, depending on the nature of catalyst and reaction</a:t>
            </a:r>
          </a:p>
          <a:p>
            <a:pPr marL="285750" indent="-285750">
              <a:buFont typeface="Wingdings" panose="05000000000000000000" pitchFamily="2" charset="2"/>
              <a:buChar char="q"/>
            </a:pPr>
            <a:r>
              <a:rPr lang="en-US" dirty="0" smtClean="0">
                <a:solidFill>
                  <a:schemeClr val="tx1"/>
                </a:solidFill>
                <a:latin typeface="Arial" panose="020B0604020202020204" pitchFamily="34" charset="0"/>
                <a:cs typeface="Arial" panose="020B0604020202020204" pitchFamily="34" charset="0"/>
              </a:rPr>
              <a:t>Deactivation may be caused by ageing phenomenon, such as gradual change in surface crystal structure or deposition of foreign material on the active portions of the catalyst</a:t>
            </a:r>
          </a:p>
          <a:p>
            <a:pPr marL="285750" indent="-285750">
              <a:buFont typeface="Wingdings" panose="05000000000000000000" pitchFamily="2" charset="2"/>
              <a:buChar char="q"/>
            </a:pPr>
            <a:endParaRPr lang="en-US" dirty="0" smtClean="0"/>
          </a:p>
          <a:p>
            <a:pPr marL="285750" indent="-285750">
              <a:buFont typeface="Wingdings" panose="05000000000000000000" pitchFamily="2" charset="2"/>
              <a:buChar char="q"/>
            </a:pPr>
            <a:endParaRPr lang="en-US" dirty="0"/>
          </a:p>
        </p:txBody>
      </p:sp>
    </p:spTree>
    <p:extLst>
      <p:ext uri="{BB962C8B-B14F-4D97-AF65-F5344CB8AC3E}">
        <p14:creationId xmlns:p14="http://schemas.microsoft.com/office/powerpoint/2010/main" val="767579789"/>
      </p:ext>
    </p:extLst>
  </p:cSld>
  <p:clrMapOvr>
    <a:masterClrMapping/>
  </p:clrMapOvr>
</p:sld>
</file>

<file path=ppt/theme/theme1.xml><?xml version="1.0" encoding="utf-8"?>
<a:theme xmlns:a="http://schemas.openxmlformats.org/drawingml/2006/main" name="WelcomeDoc">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Welcome to PowerPoint.potx" id="{43699C43-EC89-4A55-9A99-3FD944590577}" vid="{3C36ED3A-1C33-4ECB-8650-37D568EF454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468DBE2C317C148BA746CE60FC9325F" ma:contentTypeVersion="2" ma:contentTypeDescription="Create a new document." ma:contentTypeScope="" ma:versionID="eb193aff1be73c3962839594e6934af3">
  <xsd:schema xmlns:xsd="http://www.w3.org/2001/XMLSchema" xmlns:xs="http://www.w3.org/2001/XMLSchema" xmlns:p="http://schemas.microsoft.com/office/2006/metadata/properties" xmlns:ns2="b2fe2d26-29dd-42bc-a411-bebc7d06ffd3" targetNamespace="http://schemas.microsoft.com/office/2006/metadata/properties" ma:root="true" ma:fieldsID="ea5bb490186791cb9ce2beb08781e7f5" ns2:_="">
    <xsd:import namespace="b2fe2d26-29dd-42bc-a411-bebc7d06ffd3"/>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2fe2d26-29dd-42bc-a411-bebc7d06ffd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F4A6155-7633-4370-9F6F-57C7D9F5A48F}"/>
</file>

<file path=customXml/itemProps2.xml><?xml version="1.0" encoding="utf-8"?>
<ds:datastoreItem xmlns:ds="http://schemas.openxmlformats.org/officeDocument/2006/customXml" ds:itemID="{CAEA648A-587C-4E47-812D-05590FC80295}"/>
</file>

<file path=customXml/itemProps3.xml><?xml version="1.0" encoding="utf-8"?>
<ds:datastoreItem xmlns:ds="http://schemas.openxmlformats.org/officeDocument/2006/customXml" ds:itemID="{B970C04F-E7AC-41AB-9C6D-1B1BB88BFF7F}">
  <ds:schemaRefs>
    <ds:schemaRef ds:uri="http://schemas.microsoft.com/office/2006/metadata/properties"/>
    <ds:schemaRef ds:uri="http://schemas.microsoft.com/office/infopath/2007/PartnerControls"/>
    <ds:schemaRef ds:uri="4873beb7-5857-4685-be1f-d57550cc96cc"/>
  </ds:schemaRefs>
</ds:datastoreItem>
</file>

<file path=docProps/app.xml><?xml version="1.0" encoding="utf-8"?>
<Properties xmlns="http://schemas.openxmlformats.org/officeDocument/2006/extended-properties" xmlns:vt="http://schemas.openxmlformats.org/officeDocument/2006/docPropsVTypes">
  <Template>Welcome to PowerPoint 2013</Template>
  <TotalTime>915</TotalTime>
  <Words>1174</Words>
  <Application>Microsoft Office PowerPoint</Application>
  <PresentationFormat>Widescreen</PresentationFormat>
  <Paragraphs>83</Paragraphs>
  <Slides>13</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Algerian</vt:lpstr>
      <vt:lpstr>Arial</vt:lpstr>
      <vt:lpstr>Calibri</vt:lpstr>
      <vt:lpstr>Courier New</vt:lpstr>
      <vt:lpstr>Segoe UI</vt:lpstr>
      <vt:lpstr>Segoe UI Light</vt:lpstr>
      <vt:lpstr>Wingdings</vt:lpstr>
      <vt:lpstr>WelcomeDoc</vt:lpstr>
      <vt:lpstr>Reaction Engineering-II (Heterogeneous Systems) (CH31009)</vt:lpstr>
      <vt:lpstr>Course Content:</vt:lpstr>
      <vt:lpstr>Books to be Followed</vt:lpstr>
      <vt:lpstr>Catalysis and Catalytic Reactions:</vt:lpstr>
      <vt:lpstr>Catalyst and its Properties in a Chemical Reaction</vt:lpstr>
      <vt:lpstr>Catalysis</vt:lpstr>
      <vt:lpstr>Heterogeneous Catalysis:</vt:lpstr>
      <vt:lpstr>Contd…</vt:lpstr>
      <vt:lpstr>Contd….</vt:lpstr>
      <vt:lpstr>Gas phase solid catalytic reaction:</vt:lpstr>
      <vt:lpstr>Contd…</vt:lpstr>
      <vt:lpstr>Steps in a Solid Catalytic Gas Phase Reaction:</vt:lpstr>
      <vt:lpstr>Contd…</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Reaction Engineering-II (Heterogeneous Systems) (CH31009)</dc:title>
  <dc:creator>Sonali</dc:creator>
  <cp:keywords/>
  <cp:lastModifiedBy>Microsoft account</cp:lastModifiedBy>
  <cp:revision>33</cp:revision>
  <dcterms:created xsi:type="dcterms:W3CDTF">2020-08-30T15:11:21Z</dcterms:created>
  <dcterms:modified xsi:type="dcterms:W3CDTF">2020-09-03T12:37:33Z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_TemplateID">
    <vt:lpwstr>TC029239449991</vt:lpwstr>
  </property>
  <property fmtid="{D5CDD505-2E9C-101B-9397-08002B2CF9AE}" pid="4" name="ContentTypeId">
    <vt:lpwstr>0x0101009468DBE2C317C148BA746CE60FC9325F</vt:lpwstr>
  </property>
  <property fmtid="{D5CDD505-2E9C-101B-9397-08002B2CF9AE}" pid="5" name="FeatureTags">
    <vt:lpwstr/>
  </property>
  <property fmtid="{D5CDD505-2E9C-101B-9397-08002B2CF9AE}" pid="6" name="LocalizationTags">
    <vt:lpwstr/>
  </property>
  <property fmtid="{D5CDD505-2E9C-101B-9397-08002B2CF9AE}" pid="7" name="ScenarioTags">
    <vt:lpwstr/>
  </property>
  <property fmtid="{D5CDD505-2E9C-101B-9397-08002B2CF9AE}" pid="8" name="CampaignTags">
    <vt:lpwstr/>
  </property>
</Properties>
</file>

<file path=docProps/thumbnail.jpeg>
</file>